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8" r:id="rId2"/>
    <p:sldId id="285" r:id="rId3"/>
    <p:sldId id="294" r:id="rId4"/>
    <p:sldId id="296" r:id="rId5"/>
    <p:sldId id="292" r:id="rId6"/>
    <p:sldId id="283" r:id="rId7"/>
    <p:sldId id="293" r:id="rId8"/>
    <p:sldId id="284" r:id="rId9"/>
    <p:sldId id="291" r:id="rId10"/>
    <p:sldId id="287" r:id="rId11"/>
    <p:sldId id="269" r:id="rId12"/>
    <p:sldId id="270" r:id="rId13"/>
    <p:sldId id="272" r:id="rId14"/>
    <p:sldId id="273" r:id="rId15"/>
    <p:sldId id="274" r:id="rId16"/>
    <p:sldId id="276" r:id="rId17"/>
    <p:sldId id="277" r:id="rId18"/>
    <p:sldId id="278" r:id="rId19"/>
    <p:sldId id="282" r:id="rId20"/>
    <p:sldId id="289" r:id="rId21"/>
    <p:sldId id="290" r:id="rId22"/>
    <p:sldId id="288"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bow, Kimberly" initials="DK" lastIdx="6" clrIdx="0">
    <p:extLst>
      <p:ext uri="{19B8F6BF-5375-455C-9EA6-DF929625EA0E}">
        <p15:presenceInfo xmlns:p15="http://schemas.microsoft.com/office/powerpoint/2012/main" userId="S-1-5-21-1409082233-1202660629-1801674531-1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FBB"/>
    <a:srgbClr val="797979"/>
    <a:srgbClr val="89CC4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29" autoAdjust="0"/>
  </p:normalViewPr>
  <p:slideViewPr>
    <p:cSldViewPr>
      <p:cViewPr varScale="1">
        <p:scale>
          <a:sx n="55" d="100"/>
          <a:sy n="55" d="100"/>
        </p:scale>
        <p:origin x="1752" y="66"/>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72" d="100"/>
          <a:sy n="72" d="100"/>
        </p:scale>
        <p:origin x="-2688"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0DED4-ECB0-4725-984C-CC3A408F485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569749A-CACF-4D7C-9549-0298258C75DE}">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en-US" sz="2400" b="1" dirty="0"/>
            <a:t>Process Safety is about: </a:t>
          </a:r>
          <a:endParaRPr lang="en-US" sz="2400" dirty="0"/>
        </a:p>
      </dgm:t>
    </dgm:pt>
    <dgm:pt modelId="{345BE22A-E50A-4627-BBB7-3CB072018BB8}" type="parTrans" cxnId="{20F1C625-1E1E-4B2F-B9E2-9C4B3AA853FC}">
      <dgm:prSet/>
      <dgm:spPr/>
      <dgm:t>
        <a:bodyPr/>
        <a:lstStyle/>
        <a:p>
          <a:endParaRPr lang="en-US"/>
        </a:p>
      </dgm:t>
    </dgm:pt>
    <dgm:pt modelId="{C89CD3B6-D55D-4DBD-9810-7419D133E289}" type="sibTrans" cxnId="{20F1C625-1E1E-4B2F-B9E2-9C4B3AA853FC}">
      <dgm:prSet/>
      <dgm:spPr/>
      <dgm:t>
        <a:bodyPr/>
        <a:lstStyle/>
        <a:p>
          <a:endParaRPr lang="en-US"/>
        </a:p>
      </dgm:t>
    </dgm:pt>
    <dgm:pt modelId="{A54A9E0C-E7F1-4AE9-B0ED-8D3F6E2D0051}">
      <dgm:prSet custT="1"/>
      <dgm:spPr>
        <a:solidFill>
          <a:srgbClr val="CAEFBB">
            <a:alpha val="90000"/>
          </a:srgbClr>
        </a:solidFill>
      </dgm:spPr>
      <dgm:t>
        <a:bodyPr/>
        <a:lstStyle/>
        <a:p>
          <a:pPr rtl="0"/>
          <a:r>
            <a:rPr lang="en-US" sz="1600" b="1" dirty="0">
              <a:solidFill>
                <a:schemeClr val="tx1"/>
              </a:solidFill>
            </a:rPr>
            <a:t>Identifying and understanding potential hazards </a:t>
          </a:r>
          <a:endParaRPr lang="en-US" sz="1600" dirty="0">
            <a:solidFill>
              <a:schemeClr val="tx1"/>
            </a:solidFill>
          </a:endParaRPr>
        </a:p>
      </dgm:t>
    </dgm:pt>
    <dgm:pt modelId="{2F300D43-BBC8-4545-B607-CBDA9DE93A96}" type="parTrans" cxnId="{ED16D3F8-FEEE-44AE-9AD1-22D62E15B4D1}">
      <dgm:prSet/>
      <dgm:spPr/>
      <dgm:t>
        <a:bodyPr/>
        <a:lstStyle/>
        <a:p>
          <a:endParaRPr lang="en-US"/>
        </a:p>
      </dgm:t>
    </dgm:pt>
    <dgm:pt modelId="{FEF67AFE-CCF4-4395-9B6C-BB27B6E932D2}" type="sibTrans" cxnId="{ED16D3F8-FEEE-44AE-9AD1-22D62E15B4D1}">
      <dgm:prSet/>
      <dgm:spPr/>
      <dgm:t>
        <a:bodyPr/>
        <a:lstStyle/>
        <a:p>
          <a:endParaRPr lang="en-US"/>
        </a:p>
      </dgm:t>
    </dgm:pt>
    <dgm:pt modelId="{2DDF3822-D572-44C7-910E-C543BDD57528}">
      <dgm:prSet custT="1"/>
      <dgm:spPr>
        <a:solidFill>
          <a:srgbClr val="CAEFBB">
            <a:alpha val="90000"/>
          </a:srgbClr>
        </a:solidFill>
      </dgm:spPr>
      <dgm:t>
        <a:bodyPr/>
        <a:lstStyle/>
        <a:p>
          <a:pPr rtl="0"/>
          <a:r>
            <a:rPr lang="en-US" sz="1600" b="1" dirty="0">
              <a:solidFill>
                <a:schemeClr val="tx1"/>
              </a:solidFill>
            </a:rPr>
            <a:t>Evaluating consequences, safeguards, and risks </a:t>
          </a:r>
          <a:endParaRPr lang="en-US" sz="1600" dirty="0">
            <a:solidFill>
              <a:schemeClr val="tx1"/>
            </a:solidFill>
          </a:endParaRPr>
        </a:p>
      </dgm:t>
    </dgm:pt>
    <dgm:pt modelId="{C3540A9A-146E-49E4-AA72-DE108DA6E2C5}" type="parTrans" cxnId="{A06D097E-3B5B-4D2B-9146-4D9BEABC4EE6}">
      <dgm:prSet/>
      <dgm:spPr/>
      <dgm:t>
        <a:bodyPr/>
        <a:lstStyle/>
        <a:p>
          <a:endParaRPr lang="en-US"/>
        </a:p>
      </dgm:t>
    </dgm:pt>
    <dgm:pt modelId="{09CA1682-FFC5-46C0-AE41-D8FCEBD2690D}" type="sibTrans" cxnId="{A06D097E-3B5B-4D2B-9146-4D9BEABC4EE6}">
      <dgm:prSet/>
      <dgm:spPr/>
      <dgm:t>
        <a:bodyPr/>
        <a:lstStyle/>
        <a:p>
          <a:endParaRPr lang="en-US"/>
        </a:p>
      </dgm:t>
    </dgm:pt>
    <dgm:pt modelId="{6579F6CD-B3BA-4EA0-9125-8738D3D094A1}">
      <dgm:prSet custT="1"/>
      <dgm:spPr>
        <a:solidFill>
          <a:srgbClr val="CAEFBB">
            <a:alpha val="90000"/>
          </a:srgbClr>
        </a:solidFill>
      </dgm:spPr>
      <dgm:t>
        <a:bodyPr/>
        <a:lstStyle/>
        <a:p>
          <a:pPr rtl="0"/>
          <a:r>
            <a:rPr lang="en-US" sz="1600" b="1" dirty="0">
              <a:solidFill>
                <a:schemeClr val="tx1"/>
              </a:solidFill>
            </a:rPr>
            <a:t>Adding layers of protection (safeguards) to prevent and/or mitigate incidents </a:t>
          </a:r>
          <a:endParaRPr lang="en-US" sz="1600" dirty="0">
            <a:solidFill>
              <a:schemeClr val="tx1"/>
            </a:solidFill>
          </a:endParaRPr>
        </a:p>
      </dgm:t>
    </dgm:pt>
    <dgm:pt modelId="{EC3D212B-36AC-4962-9F1F-5AAFCD096FC5}" type="parTrans" cxnId="{4618466E-0618-4AFE-80F4-13FB142AF217}">
      <dgm:prSet/>
      <dgm:spPr/>
      <dgm:t>
        <a:bodyPr/>
        <a:lstStyle/>
        <a:p>
          <a:endParaRPr lang="en-US"/>
        </a:p>
      </dgm:t>
    </dgm:pt>
    <dgm:pt modelId="{5C27FCC2-D61F-4E21-B41F-F669885B7EB9}" type="sibTrans" cxnId="{4618466E-0618-4AFE-80F4-13FB142AF217}">
      <dgm:prSet/>
      <dgm:spPr/>
      <dgm:t>
        <a:bodyPr/>
        <a:lstStyle/>
        <a:p>
          <a:endParaRPr lang="en-US"/>
        </a:p>
      </dgm:t>
    </dgm:pt>
    <dgm:pt modelId="{78F88B8B-BCAB-4496-B9C2-C5A9787418C7}">
      <dgm:prSet custT="1"/>
      <dgm:spPr>
        <a:solidFill>
          <a:srgbClr val="CAEFBB">
            <a:alpha val="90000"/>
          </a:srgbClr>
        </a:solidFill>
      </dgm:spPr>
      <dgm:t>
        <a:bodyPr/>
        <a:lstStyle/>
        <a:p>
          <a:pPr rtl="0"/>
          <a:r>
            <a:rPr lang="en-US" sz="1600" b="1" dirty="0">
              <a:solidFill>
                <a:schemeClr val="tx1"/>
              </a:solidFill>
            </a:rPr>
            <a:t>Protecting employees, the public, the environment and assets through these safeguards  </a:t>
          </a:r>
          <a:endParaRPr lang="en-US" sz="1600" dirty="0">
            <a:solidFill>
              <a:schemeClr val="tx1"/>
            </a:solidFill>
          </a:endParaRPr>
        </a:p>
      </dgm:t>
    </dgm:pt>
    <dgm:pt modelId="{D00556DF-1457-4F24-817A-AFBA26C1A3A4}" type="parTrans" cxnId="{52560165-B622-4F79-8F2A-EF1ECC5AE0C9}">
      <dgm:prSet/>
      <dgm:spPr/>
      <dgm:t>
        <a:bodyPr/>
        <a:lstStyle/>
        <a:p>
          <a:endParaRPr lang="en-US"/>
        </a:p>
      </dgm:t>
    </dgm:pt>
    <dgm:pt modelId="{D8EE67A8-30F6-4028-B0DD-690E66BD0869}" type="sibTrans" cxnId="{52560165-B622-4F79-8F2A-EF1ECC5AE0C9}">
      <dgm:prSet/>
      <dgm:spPr/>
      <dgm:t>
        <a:bodyPr/>
        <a:lstStyle/>
        <a:p>
          <a:endParaRPr lang="en-US"/>
        </a:p>
      </dgm:t>
    </dgm:pt>
    <dgm:pt modelId="{1A6DC402-F5F4-4E89-BB8B-9A09CFE69CA0}" type="pres">
      <dgm:prSet presAssocID="{B800DED4-ECB0-4725-984C-CC3A408F4858}" presName="Name0" presStyleCnt="0">
        <dgm:presLayoutVars>
          <dgm:dir/>
          <dgm:animLvl val="lvl"/>
          <dgm:resizeHandles val="exact"/>
        </dgm:presLayoutVars>
      </dgm:prSet>
      <dgm:spPr/>
    </dgm:pt>
    <dgm:pt modelId="{5B912521-F6B4-43FC-B110-B63125C39CDC}" type="pres">
      <dgm:prSet presAssocID="{C569749A-CACF-4D7C-9549-0298258C75DE}" presName="linNode" presStyleCnt="0"/>
      <dgm:spPr/>
    </dgm:pt>
    <dgm:pt modelId="{75523B27-9D73-488E-929D-13DC606E89D1}" type="pres">
      <dgm:prSet presAssocID="{C569749A-CACF-4D7C-9549-0298258C75DE}" presName="parentText" presStyleLbl="node1" presStyleIdx="0" presStyleCnt="1" custScaleX="85185">
        <dgm:presLayoutVars>
          <dgm:chMax val="1"/>
          <dgm:bulletEnabled val="1"/>
        </dgm:presLayoutVars>
      </dgm:prSet>
      <dgm:spPr/>
    </dgm:pt>
    <dgm:pt modelId="{57B633A7-916E-42DC-9F64-865274913008}" type="pres">
      <dgm:prSet presAssocID="{C569749A-CACF-4D7C-9549-0298258C75DE}" presName="descendantText" presStyleLbl="alignAccFollowNode1" presStyleIdx="0" presStyleCnt="1">
        <dgm:presLayoutVars>
          <dgm:bulletEnabled val="1"/>
        </dgm:presLayoutVars>
      </dgm:prSet>
      <dgm:spPr/>
    </dgm:pt>
  </dgm:ptLst>
  <dgm:cxnLst>
    <dgm:cxn modelId="{52560165-B622-4F79-8F2A-EF1ECC5AE0C9}" srcId="{C569749A-CACF-4D7C-9549-0298258C75DE}" destId="{78F88B8B-BCAB-4496-B9C2-C5A9787418C7}" srcOrd="3" destOrd="0" parTransId="{D00556DF-1457-4F24-817A-AFBA26C1A3A4}" sibTransId="{D8EE67A8-30F6-4028-B0DD-690E66BD0869}"/>
    <dgm:cxn modelId="{20F1C625-1E1E-4B2F-B9E2-9C4B3AA853FC}" srcId="{B800DED4-ECB0-4725-984C-CC3A408F4858}" destId="{C569749A-CACF-4D7C-9549-0298258C75DE}" srcOrd="0" destOrd="0" parTransId="{345BE22A-E50A-4627-BBB7-3CB072018BB8}" sibTransId="{C89CD3B6-D55D-4DBD-9810-7419D133E289}"/>
    <dgm:cxn modelId="{F110B9DD-407E-48A3-B239-39403A2CC549}" type="presOf" srcId="{78F88B8B-BCAB-4496-B9C2-C5A9787418C7}" destId="{57B633A7-916E-42DC-9F64-865274913008}" srcOrd="0" destOrd="3" presId="urn:microsoft.com/office/officeart/2005/8/layout/vList5"/>
    <dgm:cxn modelId="{6FFB156D-BDED-4A0D-8E63-BBE148C7CD16}" type="presOf" srcId="{6579F6CD-B3BA-4EA0-9125-8738D3D094A1}" destId="{57B633A7-916E-42DC-9F64-865274913008}" srcOrd="0" destOrd="2" presId="urn:microsoft.com/office/officeart/2005/8/layout/vList5"/>
    <dgm:cxn modelId="{73D3EF07-DF44-4E43-8F63-AB8BB55F684A}" type="presOf" srcId="{A54A9E0C-E7F1-4AE9-B0ED-8D3F6E2D0051}" destId="{57B633A7-916E-42DC-9F64-865274913008}" srcOrd="0" destOrd="0" presId="urn:microsoft.com/office/officeart/2005/8/layout/vList5"/>
    <dgm:cxn modelId="{F68D8C13-37DF-464A-8A94-4E7FD1A9FE87}" type="presOf" srcId="{B800DED4-ECB0-4725-984C-CC3A408F4858}" destId="{1A6DC402-F5F4-4E89-BB8B-9A09CFE69CA0}" srcOrd="0" destOrd="0" presId="urn:microsoft.com/office/officeart/2005/8/layout/vList5"/>
    <dgm:cxn modelId="{C5D08D07-5F68-434C-AD3B-EC6766C8AAC1}" type="presOf" srcId="{2DDF3822-D572-44C7-910E-C543BDD57528}" destId="{57B633A7-916E-42DC-9F64-865274913008}" srcOrd="0" destOrd="1" presId="urn:microsoft.com/office/officeart/2005/8/layout/vList5"/>
    <dgm:cxn modelId="{4618466E-0618-4AFE-80F4-13FB142AF217}" srcId="{C569749A-CACF-4D7C-9549-0298258C75DE}" destId="{6579F6CD-B3BA-4EA0-9125-8738D3D094A1}" srcOrd="2" destOrd="0" parTransId="{EC3D212B-36AC-4962-9F1F-5AAFCD096FC5}" sibTransId="{5C27FCC2-D61F-4E21-B41F-F669885B7EB9}"/>
    <dgm:cxn modelId="{A06D097E-3B5B-4D2B-9146-4D9BEABC4EE6}" srcId="{C569749A-CACF-4D7C-9549-0298258C75DE}" destId="{2DDF3822-D572-44C7-910E-C543BDD57528}" srcOrd="1" destOrd="0" parTransId="{C3540A9A-146E-49E4-AA72-DE108DA6E2C5}" sibTransId="{09CA1682-FFC5-46C0-AE41-D8FCEBD2690D}"/>
    <dgm:cxn modelId="{1C0F4CB6-3E43-4B14-88A5-E66128AB7A19}" type="presOf" srcId="{C569749A-CACF-4D7C-9549-0298258C75DE}" destId="{75523B27-9D73-488E-929D-13DC606E89D1}" srcOrd="0" destOrd="0" presId="urn:microsoft.com/office/officeart/2005/8/layout/vList5"/>
    <dgm:cxn modelId="{ED16D3F8-FEEE-44AE-9AD1-22D62E15B4D1}" srcId="{C569749A-CACF-4D7C-9549-0298258C75DE}" destId="{A54A9E0C-E7F1-4AE9-B0ED-8D3F6E2D0051}" srcOrd="0" destOrd="0" parTransId="{2F300D43-BBC8-4545-B607-CBDA9DE93A96}" sibTransId="{FEF67AFE-CCF4-4395-9B6C-BB27B6E932D2}"/>
    <dgm:cxn modelId="{0983BC74-5C33-44AC-A218-E02C9960ADAD}" type="presParOf" srcId="{1A6DC402-F5F4-4E89-BB8B-9A09CFE69CA0}" destId="{5B912521-F6B4-43FC-B110-B63125C39CDC}" srcOrd="0" destOrd="0" presId="urn:microsoft.com/office/officeart/2005/8/layout/vList5"/>
    <dgm:cxn modelId="{BC929926-7561-4F9A-9FFA-64D4A542D24B}" type="presParOf" srcId="{5B912521-F6B4-43FC-B110-B63125C39CDC}" destId="{75523B27-9D73-488E-929D-13DC606E89D1}" srcOrd="0" destOrd="0" presId="urn:microsoft.com/office/officeart/2005/8/layout/vList5"/>
    <dgm:cxn modelId="{2B1E533B-77BE-4F34-ACA4-BCA417C2C5CE}" type="presParOf" srcId="{5B912521-F6B4-43FC-B110-B63125C39CDC}" destId="{57B633A7-916E-42DC-9F64-8652749130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0DED4-ECB0-4725-984C-CC3A408F485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569749A-CACF-4D7C-9549-0298258C75DE}">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en-US" sz="2400" b="1" dirty="0"/>
            <a:t>Process Safety is not about: </a:t>
          </a:r>
          <a:endParaRPr lang="en-US" sz="2400" dirty="0"/>
        </a:p>
      </dgm:t>
    </dgm:pt>
    <dgm:pt modelId="{345BE22A-E50A-4627-BBB7-3CB072018BB8}" type="parTrans" cxnId="{20F1C625-1E1E-4B2F-B9E2-9C4B3AA853FC}">
      <dgm:prSet/>
      <dgm:spPr/>
      <dgm:t>
        <a:bodyPr/>
        <a:lstStyle/>
        <a:p>
          <a:endParaRPr lang="en-US"/>
        </a:p>
      </dgm:t>
    </dgm:pt>
    <dgm:pt modelId="{C89CD3B6-D55D-4DBD-9810-7419D133E289}" type="sibTrans" cxnId="{20F1C625-1E1E-4B2F-B9E2-9C4B3AA853FC}">
      <dgm:prSet/>
      <dgm:spPr/>
      <dgm:t>
        <a:bodyPr/>
        <a:lstStyle/>
        <a:p>
          <a:endParaRPr lang="en-US"/>
        </a:p>
      </dgm:t>
    </dgm:pt>
    <dgm:pt modelId="{A54A9E0C-E7F1-4AE9-B0ED-8D3F6E2D0051}">
      <dgm:prSet custT="1"/>
      <dgm:spPr>
        <a:solidFill>
          <a:srgbClr val="CAEFBB">
            <a:alpha val="90000"/>
          </a:srgbClr>
        </a:solidFill>
      </dgm:spPr>
      <dgm:t>
        <a:bodyPr/>
        <a:lstStyle/>
        <a:p>
          <a:pPr rtl="0"/>
          <a:r>
            <a:rPr lang="en-US" sz="1600" b="1" dirty="0"/>
            <a:t>Slips, trips and falls, or what is commonly referred to as “personal safety”</a:t>
          </a:r>
          <a:endParaRPr lang="en-US" sz="1600" dirty="0"/>
        </a:p>
      </dgm:t>
    </dgm:pt>
    <dgm:pt modelId="{2F300D43-BBC8-4545-B607-CBDA9DE93A96}" type="parTrans" cxnId="{ED16D3F8-FEEE-44AE-9AD1-22D62E15B4D1}">
      <dgm:prSet/>
      <dgm:spPr/>
      <dgm:t>
        <a:bodyPr/>
        <a:lstStyle/>
        <a:p>
          <a:endParaRPr lang="en-US"/>
        </a:p>
      </dgm:t>
    </dgm:pt>
    <dgm:pt modelId="{FEF67AFE-CCF4-4395-9B6C-BB27B6E932D2}" type="sibTrans" cxnId="{ED16D3F8-FEEE-44AE-9AD1-22D62E15B4D1}">
      <dgm:prSet/>
      <dgm:spPr/>
      <dgm:t>
        <a:bodyPr/>
        <a:lstStyle/>
        <a:p>
          <a:endParaRPr lang="en-US"/>
        </a:p>
      </dgm:t>
    </dgm:pt>
    <dgm:pt modelId="{1A6DC402-F5F4-4E89-BB8B-9A09CFE69CA0}" type="pres">
      <dgm:prSet presAssocID="{B800DED4-ECB0-4725-984C-CC3A408F4858}" presName="Name0" presStyleCnt="0">
        <dgm:presLayoutVars>
          <dgm:dir/>
          <dgm:animLvl val="lvl"/>
          <dgm:resizeHandles val="exact"/>
        </dgm:presLayoutVars>
      </dgm:prSet>
      <dgm:spPr/>
    </dgm:pt>
    <dgm:pt modelId="{5B912521-F6B4-43FC-B110-B63125C39CDC}" type="pres">
      <dgm:prSet presAssocID="{C569749A-CACF-4D7C-9549-0298258C75DE}" presName="linNode" presStyleCnt="0"/>
      <dgm:spPr/>
    </dgm:pt>
    <dgm:pt modelId="{75523B27-9D73-488E-929D-13DC606E89D1}" type="pres">
      <dgm:prSet presAssocID="{C569749A-CACF-4D7C-9549-0298258C75DE}" presName="parentText" presStyleLbl="node1" presStyleIdx="0" presStyleCnt="1" custScaleX="85185">
        <dgm:presLayoutVars>
          <dgm:chMax val="1"/>
          <dgm:bulletEnabled val="1"/>
        </dgm:presLayoutVars>
      </dgm:prSet>
      <dgm:spPr/>
    </dgm:pt>
    <dgm:pt modelId="{57B633A7-916E-42DC-9F64-865274913008}" type="pres">
      <dgm:prSet presAssocID="{C569749A-CACF-4D7C-9549-0298258C75DE}" presName="descendantText" presStyleLbl="alignAccFollowNode1" presStyleIdx="0" presStyleCnt="1">
        <dgm:presLayoutVars>
          <dgm:bulletEnabled val="1"/>
        </dgm:presLayoutVars>
      </dgm:prSet>
      <dgm:spPr/>
    </dgm:pt>
  </dgm:ptLst>
  <dgm:cxnLst>
    <dgm:cxn modelId="{ED16D3F8-FEEE-44AE-9AD1-22D62E15B4D1}" srcId="{C569749A-CACF-4D7C-9549-0298258C75DE}" destId="{A54A9E0C-E7F1-4AE9-B0ED-8D3F6E2D0051}" srcOrd="0" destOrd="0" parTransId="{2F300D43-BBC8-4545-B607-CBDA9DE93A96}" sibTransId="{FEF67AFE-CCF4-4395-9B6C-BB27B6E932D2}"/>
    <dgm:cxn modelId="{ACD1B766-9829-4D4D-B704-DC57E527D289}" type="presOf" srcId="{B800DED4-ECB0-4725-984C-CC3A408F4858}" destId="{1A6DC402-F5F4-4E89-BB8B-9A09CFE69CA0}" srcOrd="0" destOrd="0" presId="urn:microsoft.com/office/officeart/2005/8/layout/vList5"/>
    <dgm:cxn modelId="{7794469D-2FC5-4B38-BBBB-879CAB89A35A}" type="presOf" srcId="{C569749A-CACF-4D7C-9549-0298258C75DE}" destId="{75523B27-9D73-488E-929D-13DC606E89D1}" srcOrd="0" destOrd="0" presId="urn:microsoft.com/office/officeart/2005/8/layout/vList5"/>
    <dgm:cxn modelId="{AE81E0D9-6AD0-4165-A2F7-8CE965B1E0B6}" type="presOf" srcId="{A54A9E0C-E7F1-4AE9-B0ED-8D3F6E2D0051}" destId="{57B633A7-916E-42DC-9F64-865274913008}" srcOrd="0" destOrd="0" presId="urn:microsoft.com/office/officeart/2005/8/layout/vList5"/>
    <dgm:cxn modelId="{20F1C625-1E1E-4B2F-B9E2-9C4B3AA853FC}" srcId="{B800DED4-ECB0-4725-984C-CC3A408F4858}" destId="{C569749A-CACF-4D7C-9549-0298258C75DE}" srcOrd="0" destOrd="0" parTransId="{345BE22A-E50A-4627-BBB7-3CB072018BB8}" sibTransId="{C89CD3B6-D55D-4DBD-9810-7419D133E289}"/>
    <dgm:cxn modelId="{A58A9A2B-ED75-49D0-B98B-BF4C6AF13539}" type="presParOf" srcId="{1A6DC402-F5F4-4E89-BB8B-9A09CFE69CA0}" destId="{5B912521-F6B4-43FC-B110-B63125C39CDC}" srcOrd="0" destOrd="0" presId="urn:microsoft.com/office/officeart/2005/8/layout/vList5"/>
    <dgm:cxn modelId="{530B9FA1-7BAB-46C9-B08E-15153EDC41F5}" type="presParOf" srcId="{5B912521-F6B4-43FC-B110-B63125C39CDC}" destId="{75523B27-9D73-488E-929D-13DC606E89D1}" srcOrd="0" destOrd="0" presId="urn:microsoft.com/office/officeart/2005/8/layout/vList5"/>
    <dgm:cxn modelId="{EAA70832-6A27-47EF-A2CF-02B8F5F0DF2A}" type="presParOf" srcId="{5B912521-F6B4-43FC-B110-B63125C39CDC}" destId="{57B633A7-916E-42DC-9F64-865274913008}"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633A7-916E-42DC-9F64-865274913008}">
      <dsp:nvSpPr>
        <dsp:cNvPr id="0" name=""/>
        <dsp:cNvSpPr/>
      </dsp:nvSpPr>
      <dsp:spPr>
        <a:xfrm rot="5400000">
          <a:off x="4435611" y="-1569720"/>
          <a:ext cx="1583412" cy="5120640"/>
        </a:xfrm>
        <a:prstGeom prst="round2SameRect">
          <a:avLst/>
        </a:prstGeom>
        <a:solidFill>
          <a:srgbClr val="CAEFB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a:solidFill>
                <a:schemeClr val="tx1"/>
              </a:solidFill>
            </a:rPr>
            <a:t>Identifying and understanding potential hazards </a:t>
          </a:r>
          <a:endParaRPr lang="en-US" sz="1600" kern="120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a:solidFill>
                <a:schemeClr val="tx1"/>
              </a:solidFill>
            </a:rPr>
            <a:t>Evaluating consequences, safeguards, and risks </a:t>
          </a:r>
          <a:endParaRPr lang="en-US" sz="1600" kern="120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a:solidFill>
                <a:schemeClr val="tx1"/>
              </a:solidFill>
            </a:rPr>
            <a:t>Adding layers of protection (safeguards) to prevent and/or mitigate incidents </a:t>
          </a:r>
          <a:endParaRPr lang="en-US" sz="1600" kern="120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a:solidFill>
                <a:schemeClr val="tx1"/>
              </a:solidFill>
            </a:rPr>
            <a:t>Protecting employees, the public, the environment and assets through these safeguards  </a:t>
          </a:r>
          <a:endParaRPr lang="en-US" sz="1600" kern="1200" dirty="0">
            <a:solidFill>
              <a:schemeClr val="tx1"/>
            </a:solidFill>
          </a:endParaRPr>
        </a:p>
      </dsp:txBody>
      <dsp:txXfrm rot="-5400000">
        <a:off x="2666997" y="276190"/>
        <a:ext cx="5043344" cy="1428820"/>
      </dsp:txXfrm>
    </dsp:sp>
    <dsp:sp modelId="{75523B27-9D73-488E-929D-13DC606E89D1}">
      <dsp:nvSpPr>
        <dsp:cNvPr id="0" name=""/>
        <dsp:cNvSpPr/>
      </dsp:nvSpPr>
      <dsp:spPr>
        <a:xfrm>
          <a:off x="213362" y="967"/>
          <a:ext cx="2453634" cy="1979265"/>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t>Process Safety is about: </a:t>
          </a:r>
          <a:endParaRPr lang="en-US" sz="2400" kern="1200" dirty="0"/>
        </a:p>
      </dsp:txBody>
      <dsp:txXfrm>
        <a:off x="309982" y="97587"/>
        <a:ext cx="2260394" cy="1786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633A7-916E-42DC-9F64-865274913008}">
      <dsp:nvSpPr>
        <dsp:cNvPr id="0" name=""/>
        <dsp:cNvSpPr/>
      </dsp:nvSpPr>
      <dsp:spPr>
        <a:xfrm rot="5400000">
          <a:off x="4434837" y="-1569720"/>
          <a:ext cx="1584960" cy="5120640"/>
        </a:xfrm>
        <a:prstGeom prst="round2SameRect">
          <a:avLst/>
        </a:prstGeom>
        <a:solidFill>
          <a:srgbClr val="CAEFB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a:t>Slips, trips and falls, or what is commonly referred to as “personal safety”</a:t>
          </a:r>
          <a:endParaRPr lang="en-US" sz="1600" kern="1200" dirty="0"/>
        </a:p>
      </dsp:txBody>
      <dsp:txXfrm rot="-5400000">
        <a:off x="2666998" y="275490"/>
        <a:ext cx="5043269" cy="1430218"/>
      </dsp:txXfrm>
    </dsp:sp>
    <dsp:sp modelId="{75523B27-9D73-488E-929D-13DC606E89D1}">
      <dsp:nvSpPr>
        <dsp:cNvPr id="0" name=""/>
        <dsp:cNvSpPr/>
      </dsp:nvSpPr>
      <dsp:spPr>
        <a:xfrm>
          <a:off x="213362" y="0"/>
          <a:ext cx="2453634" cy="198120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t>Process Safety is not about: </a:t>
          </a:r>
          <a:endParaRPr lang="en-US" sz="2400" kern="1200" dirty="0"/>
        </a:p>
      </dsp:txBody>
      <dsp:txXfrm>
        <a:off x="310076" y="96714"/>
        <a:ext cx="2260206" cy="17877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0C82DD3-1C66-4765-97D3-87ABE6D26808}" type="datetimeFigureOut">
              <a:rPr lang="en-US" smtClean="0"/>
              <a:t>12/16/2016</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72C9DDEA-0677-4985-8DE6-72A488758CA3}" type="slidenum">
              <a:rPr lang="en-US" smtClean="0"/>
              <a:t>‹#›</a:t>
            </a:fld>
            <a:endParaRPr lang="en-US"/>
          </a:p>
        </p:txBody>
      </p:sp>
    </p:spTree>
    <p:extLst>
      <p:ext uri="{BB962C8B-B14F-4D97-AF65-F5344CB8AC3E}">
        <p14:creationId xmlns:p14="http://schemas.microsoft.com/office/powerpoint/2010/main" val="363321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2AC09E48-FED1-4745-8FF3-20AD5C07069C}" type="datetimeFigureOut">
              <a:rPr lang="en-US" smtClean="0"/>
              <a:t>12/16/2016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03620AC7-53DF-457E-9796-0ADB243423A0}" type="slidenum">
              <a:rPr lang="en-US" smtClean="0"/>
              <a:t>‹#›</a:t>
            </a:fld>
            <a:endParaRPr lang="en-US" dirty="0"/>
          </a:p>
        </p:txBody>
      </p:sp>
    </p:spTree>
    <p:extLst>
      <p:ext uri="{BB962C8B-B14F-4D97-AF65-F5344CB8AC3E}">
        <p14:creationId xmlns:p14="http://schemas.microsoft.com/office/powerpoint/2010/main" val="108985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620AC7-53DF-457E-9796-0ADB243423A0}" type="slidenum">
              <a:rPr lang="en-US" smtClean="0"/>
              <a:t>1</a:t>
            </a:fld>
            <a:endParaRPr lang="en-US" dirty="0"/>
          </a:p>
        </p:txBody>
      </p:sp>
    </p:spTree>
    <p:extLst>
      <p:ext uri="{BB962C8B-B14F-4D97-AF65-F5344CB8AC3E}">
        <p14:creationId xmlns:p14="http://schemas.microsoft.com/office/powerpoint/2010/main" val="132967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goal of process</a:t>
            </a:r>
            <a:r>
              <a:rPr lang="en-US" baseline="0" dirty="0"/>
              <a:t> </a:t>
            </a:r>
            <a:r>
              <a:rPr lang="en-US" dirty="0"/>
              <a:t>safety management is to consistently reduce risk to a level that can be</a:t>
            </a:r>
            <a:r>
              <a:rPr lang="en-US" baseline="0" dirty="0"/>
              <a:t> </a:t>
            </a:r>
            <a:r>
              <a:rPr lang="en-US" dirty="0"/>
              <a:t>tolerated by all concerned—by facility staff, company management, surrounding</a:t>
            </a:r>
            <a:r>
              <a:rPr lang="en-US" baseline="0" dirty="0"/>
              <a:t> </a:t>
            </a:r>
            <a:r>
              <a:rPr lang="en-US" dirty="0"/>
              <a:t>communities, the public at large, and industry and government</a:t>
            </a:r>
            <a:r>
              <a:rPr lang="en-US" baseline="0" dirty="0"/>
              <a:t> </a:t>
            </a:r>
            <a:r>
              <a:rPr lang="en-US" dirty="0"/>
              <a:t>agencies. </a:t>
            </a:r>
          </a:p>
          <a:p>
            <a:pPr defTabSz="948507">
              <a:defRPr/>
            </a:pPr>
            <a:endParaRPr lang="en-US" dirty="0"/>
          </a:p>
          <a:p>
            <a:pPr defTabSz="948507">
              <a:defRPr/>
            </a:pPr>
            <a:r>
              <a:rPr lang="en-US" dirty="0"/>
              <a:t>Given the CCPS RBPS is the most comprehensive and rigorous Process</a:t>
            </a:r>
            <a:r>
              <a:rPr lang="en-US" baseline="0" dirty="0"/>
              <a:t> Safety Management framework, we will do a deep-dive into understanding and applying RBPS. Reasons to implement RBPS will be covered in the following slides as well as what RBPS is and examples of its application. </a:t>
            </a:r>
          </a:p>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03620AC7-53DF-457E-9796-0ADB243423A0}" type="slidenum">
              <a:rPr lang="en-US" smtClean="0"/>
              <a:t>10</a:t>
            </a:fld>
            <a:endParaRPr lang="en-US" dirty="0"/>
          </a:p>
        </p:txBody>
      </p:sp>
    </p:spTree>
    <p:extLst>
      <p:ext uri="{BB962C8B-B14F-4D97-AF65-F5344CB8AC3E}">
        <p14:creationId xmlns:p14="http://schemas.microsoft.com/office/powerpoint/2010/main" val="353612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620AC7-53DF-457E-9796-0ADB243423A0}" type="slidenum">
              <a:rPr lang="en-US" smtClean="0"/>
              <a:t>11</a:t>
            </a:fld>
            <a:endParaRPr lang="en-US" dirty="0"/>
          </a:p>
        </p:txBody>
      </p:sp>
    </p:spTree>
    <p:extLst>
      <p:ext uri="{BB962C8B-B14F-4D97-AF65-F5344CB8AC3E}">
        <p14:creationId xmlns:p14="http://schemas.microsoft.com/office/powerpoint/2010/main" val="136540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620AC7-53DF-457E-9796-0ADB243423A0}" type="slidenum">
              <a:rPr lang="en-US" smtClean="0"/>
              <a:t>12</a:t>
            </a:fld>
            <a:endParaRPr lang="en-US" dirty="0"/>
          </a:p>
        </p:txBody>
      </p:sp>
    </p:spTree>
    <p:extLst>
      <p:ext uri="{BB962C8B-B14F-4D97-AF65-F5344CB8AC3E}">
        <p14:creationId xmlns:p14="http://schemas.microsoft.com/office/powerpoint/2010/main" val="279120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work</a:t>
            </a:r>
            <a:r>
              <a:rPr lang="en-US" baseline="0" dirty="0"/>
              <a:t> </a:t>
            </a:r>
            <a:r>
              <a:rPr lang="en-US" dirty="0"/>
              <a:t>force that is convinced the organization fully</a:t>
            </a:r>
            <a:r>
              <a:rPr lang="en-US" baseline="0" dirty="0"/>
              <a:t> </a:t>
            </a:r>
            <a:r>
              <a:rPr lang="en-US" dirty="0"/>
              <a:t>supports safety as a core value will tend to do</a:t>
            </a:r>
            <a:r>
              <a:rPr lang="en-US" baseline="0" dirty="0"/>
              <a:t> </a:t>
            </a:r>
            <a:r>
              <a:rPr lang="en-US" dirty="0"/>
              <a:t>the right things, in the right ways, at the right</a:t>
            </a:r>
          </a:p>
          <a:p>
            <a:r>
              <a:rPr lang="en-US" dirty="0"/>
              <a:t>times — even when no one is looking.</a:t>
            </a:r>
          </a:p>
          <a:p>
            <a:endParaRPr lang="en-US" dirty="0"/>
          </a:p>
          <a:p>
            <a:r>
              <a:rPr lang="en-US" dirty="0"/>
              <a:t> An organization can use this</a:t>
            </a:r>
            <a:r>
              <a:rPr lang="en-US" baseline="0" dirty="0"/>
              <a:t> </a:t>
            </a:r>
            <a:r>
              <a:rPr lang="en-US" dirty="0"/>
              <a:t>information to allocate limited resources in</a:t>
            </a:r>
            <a:r>
              <a:rPr lang="en-US" baseline="0" dirty="0"/>
              <a:t> </a:t>
            </a:r>
            <a:r>
              <a:rPr lang="en-US" dirty="0"/>
              <a:t>the most effective manner.</a:t>
            </a:r>
          </a:p>
          <a:p>
            <a:endParaRPr lang="en-US" dirty="0"/>
          </a:p>
          <a:p>
            <a:r>
              <a:rPr lang="en-US" dirty="0"/>
              <a:t>Organizations must 1)Operate and maintain processes that pose</a:t>
            </a:r>
            <a:r>
              <a:rPr lang="en-US" baseline="0" dirty="0"/>
              <a:t> </a:t>
            </a:r>
            <a:r>
              <a:rPr lang="en-US" dirty="0"/>
              <a:t>the risk, 2) Keep changes to those processes</a:t>
            </a:r>
            <a:r>
              <a:rPr lang="en-US" baseline="0" dirty="0"/>
              <a:t> </a:t>
            </a:r>
            <a:r>
              <a:rPr lang="en-US" dirty="0"/>
              <a:t>within risk tolerances and 3) Prepare for,</a:t>
            </a:r>
          </a:p>
          <a:p>
            <a:r>
              <a:rPr lang="en-US" dirty="0"/>
              <a:t>respond to, and manage incidents that do</a:t>
            </a:r>
            <a:r>
              <a:rPr lang="en-US" baseline="0" dirty="0"/>
              <a:t> </a:t>
            </a:r>
            <a:r>
              <a:rPr lang="en-US" dirty="0"/>
              <a:t>occur.</a:t>
            </a:r>
          </a:p>
          <a:p>
            <a:endParaRPr lang="en-US" dirty="0"/>
          </a:p>
          <a:p>
            <a:r>
              <a:rPr lang="en-US" dirty="0"/>
              <a:t>Provide</a:t>
            </a:r>
            <a:r>
              <a:rPr lang="en-US" baseline="0" dirty="0"/>
              <a:t> </a:t>
            </a:r>
            <a:r>
              <a:rPr lang="en-US" dirty="0"/>
              <a:t>direct feedback on the workings of RBPS</a:t>
            </a:r>
            <a:r>
              <a:rPr lang="en-US" baseline="0" dirty="0"/>
              <a:t> </a:t>
            </a:r>
            <a:r>
              <a:rPr lang="en-US" dirty="0"/>
              <a:t>systems. When an element’s performance is</a:t>
            </a:r>
            <a:r>
              <a:rPr lang="en-US" baseline="0" dirty="0"/>
              <a:t> </a:t>
            </a:r>
            <a:r>
              <a:rPr lang="en-US" dirty="0"/>
              <a:t>unacceptable, organizations must use their</a:t>
            </a:r>
            <a:r>
              <a:rPr lang="en-US" baseline="0" dirty="0"/>
              <a:t> </a:t>
            </a:r>
            <a:r>
              <a:rPr lang="en-US" dirty="0"/>
              <a:t>mistakes — and those of others — as motivation</a:t>
            </a:r>
            <a:r>
              <a:rPr lang="en-US" baseline="0" dirty="0"/>
              <a:t> </a:t>
            </a:r>
            <a:r>
              <a:rPr lang="en-US" dirty="0"/>
              <a:t>for action.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61B7B3-A5EA-48D8-B083-FCC07BA81D7E}" type="slidenum">
              <a:rPr lang="en-US" smtClean="0"/>
              <a:pPr>
                <a:defRPr/>
              </a:pPr>
              <a:t>13</a:t>
            </a:fld>
            <a:endParaRPr lang="en-US" dirty="0"/>
          </a:p>
        </p:txBody>
      </p:sp>
    </p:spTree>
    <p:extLst>
      <p:ext uri="{BB962C8B-B14F-4D97-AF65-F5344CB8AC3E}">
        <p14:creationId xmlns:p14="http://schemas.microsoft.com/office/powerpoint/2010/main" val="239821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708025"/>
            <a:ext cx="4800600" cy="3600450"/>
          </a:xfrm>
        </p:spPr>
      </p:sp>
      <p:sp>
        <p:nvSpPr>
          <p:cNvPr id="3" name="Notes Placeholder 2"/>
          <p:cNvSpPr>
            <a:spLocks noGrp="1"/>
          </p:cNvSpPr>
          <p:nvPr>
            <p:ph type="body" idx="1"/>
          </p:nvPr>
        </p:nvSpPr>
        <p:spPr/>
        <p:txBody>
          <a:bodyPr/>
          <a:lstStyle/>
          <a:p>
            <a:endParaRPr lang="en-US" dirty="0"/>
          </a:p>
          <a:p>
            <a:r>
              <a:rPr lang="en-US" dirty="0"/>
              <a:t>A systematic, risk-based approach to safety design can help</a:t>
            </a:r>
            <a:r>
              <a:rPr lang="en-US" baseline="0" dirty="0"/>
              <a:t> </a:t>
            </a:r>
            <a:r>
              <a:rPr lang="en-US" dirty="0"/>
              <a:t>eliminate hazards that pose intolerable risk from the process and mitigate</a:t>
            </a:r>
            <a:r>
              <a:rPr lang="en-US" baseline="0" dirty="0"/>
              <a:t> </a:t>
            </a:r>
            <a:r>
              <a:rPr lang="en-US" dirty="0"/>
              <a:t>the potential consequences of hazards.</a:t>
            </a:r>
          </a:p>
          <a:p>
            <a:endParaRPr lang="en-US" dirty="0"/>
          </a:p>
          <a:p>
            <a:r>
              <a:rPr lang="en-US" dirty="0"/>
              <a:t>Risk-based approaches to decision-making have gradually gained ground in process</a:t>
            </a:r>
            <a:r>
              <a:rPr lang="en-US" baseline="0" dirty="0"/>
              <a:t> </a:t>
            </a:r>
            <a:r>
              <a:rPr lang="en-US" dirty="0"/>
              <a:t>safety.</a:t>
            </a:r>
          </a:p>
          <a:p>
            <a:r>
              <a:rPr lang="en-US" dirty="0"/>
              <a:t>Risk-based approaches can benefit process</a:t>
            </a:r>
            <a:r>
              <a:rPr lang="en-US" baseline="0" dirty="0"/>
              <a:t> </a:t>
            </a:r>
            <a:r>
              <a:rPr lang="en-US" dirty="0"/>
              <a:t>safety environmental mangers by supporting a clear, consistent approach to decision-</a:t>
            </a:r>
            <a:r>
              <a:rPr lang="en-US" baseline="0" dirty="0"/>
              <a:t> </a:t>
            </a:r>
            <a:r>
              <a:rPr lang="en-US" dirty="0"/>
              <a:t>making about risks and by providing about safety design choices that key</a:t>
            </a:r>
            <a:r>
              <a:rPr lang="en-US" baseline="0" dirty="0"/>
              <a:t> </a:t>
            </a:r>
            <a:r>
              <a:rPr lang="en-US" dirty="0"/>
              <a:t>stakeholders. can understand.</a:t>
            </a:r>
          </a:p>
        </p:txBody>
      </p:sp>
      <p:sp>
        <p:nvSpPr>
          <p:cNvPr id="4" name="Slide Number Placeholder 3"/>
          <p:cNvSpPr>
            <a:spLocks noGrp="1"/>
          </p:cNvSpPr>
          <p:nvPr>
            <p:ph type="sldNum" sz="quarter" idx="10"/>
          </p:nvPr>
        </p:nvSpPr>
        <p:spPr/>
        <p:txBody>
          <a:bodyPr/>
          <a:lstStyle/>
          <a:p>
            <a:pPr>
              <a:defRPr/>
            </a:pPr>
            <a:fld id="{DB61B7B3-A5EA-48D8-B083-FCC07BA81D7E}" type="slidenum">
              <a:rPr lang="en-US" smtClean="0"/>
              <a:pPr>
                <a:defRPr/>
              </a:pPr>
              <a:t>14</a:t>
            </a:fld>
            <a:endParaRPr lang="en-US" dirty="0"/>
          </a:p>
        </p:txBody>
      </p:sp>
    </p:spTree>
    <p:extLst>
      <p:ext uri="{BB962C8B-B14F-4D97-AF65-F5344CB8AC3E}">
        <p14:creationId xmlns:p14="http://schemas.microsoft.com/office/powerpoint/2010/main" val="368568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Completely revamp the management system for one or more elements</a:t>
            </a:r>
          </a:p>
          <a:p>
            <a:endParaRPr lang="en-US" dirty="0"/>
          </a:p>
          <a:p>
            <a:pPr defTabSz="948507"/>
            <a:r>
              <a:rPr lang="en-US" dirty="0"/>
              <a:t>Efforts to implement Process Safety management system will be less effective</a:t>
            </a:r>
            <a:r>
              <a:rPr lang="en-US" baseline="0" dirty="0"/>
              <a:t> if the accompanying culture element does not embrace the pursuit of excellence.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61B7B3-A5EA-48D8-B083-FCC07BA81D7E}" type="slidenum">
              <a:rPr lang="en-US" smtClean="0"/>
              <a:pPr>
                <a:defRPr/>
              </a:pPr>
              <a:t>15</a:t>
            </a:fld>
            <a:endParaRPr lang="en-US" dirty="0"/>
          </a:p>
        </p:txBody>
      </p:sp>
    </p:spTree>
    <p:extLst>
      <p:ext uri="{BB962C8B-B14F-4D97-AF65-F5344CB8AC3E}">
        <p14:creationId xmlns:p14="http://schemas.microsoft.com/office/powerpoint/2010/main" val="3574759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not ready to embark on a large initiative right now = focus on incremental improvement.</a:t>
            </a:r>
          </a:p>
        </p:txBody>
      </p:sp>
      <p:sp>
        <p:nvSpPr>
          <p:cNvPr id="4" name="Slide Number Placeholder 3"/>
          <p:cNvSpPr>
            <a:spLocks noGrp="1"/>
          </p:cNvSpPr>
          <p:nvPr>
            <p:ph type="sldNum" sz="quarter" idx="10"/>
          </p:nvPr>
        </p:nvSpPr>
        <p:spPr/>
        <p:txBody>
          <a:bodyPr/>
          <a:lstStyle/>
          <a:p>
            <a:pPr>
              <a:defRPr/>
            </a:pPr>
            <a:fld id="{DB61B7B3-A5EA-48D8-B083-FCC07BA81D7E}" type="slidenum">
              <a:rPr lang="en-US" smtClean="0"/>
              <a:pPr>
                <a:defRPr/>
              </a:pPr>
              <a:t>16</a:t>
            </a:fld>
            <a:endParaRPr lang="en-US" dirty="0"/>
          </a:p>
        </p:txBody>
      </p:sp>
    </p:spTree>
    <p:extLst>
      <p:ext uri="{BB962C8B-B14F-4D97-AF65-F5344CB8AC3E}">
        <p14:creationId xmlns:p14="http://schemas.microsoft.com/office/powerpoint/2010/main" val="347713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RBPS elements that provide the greatest risk benefit to the facility….one piece at a time. Moving too quickly</a:t>
            </a:r>
            <a:r>
              <a:rPr lang="en-US" baseline="0" dirty="0"/>
              <a:t> would be a mistake, rapid change can be confusing, even mind-numbing. There is no mandate to implement all 20 elements.</a:t>
            </a:r>
          </a:p>
          <a:p>
            <a:endParaRPr lang="en-US" baseline="0" dirty="0"/>
          </a:p>
          <a:p>
            <a:r>
              <a:rPr lang="en-US" baseline="0" dirty="0"/>
              <a:t>Despite efforts to reduce risk with inherently safer approaches, managing risk will remain critical to the success of any facility that stores or process hazardous chemicals.</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B61B7B3-A5EA-48D8-B083-FCC07BA81D7E}" type="slidenum">
              <a:rPr lang="en-US" smtClean="0"/>
              <a:pPr>
                <a:defRPr/>
              </a:pPr>
              <a:t>17</a:t>
            </a:fld>
            <a:endParaRPr lang="en-US" dirty="0"/>
          </a:p>
        </p:txBody>
      </p:sp>
    </p:spTree>
    <p:extLst>
      <p:ext uri="{BB962C8B-B14F-4D97-AF65-F5344CB8AC3E}">
        <p14:creationId xmlns:p14="http://schemas.microsoft.com/office/powerpoint/2010/main" val="768158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620AC7-53DF-457E-9796-0ADB243423A0}" type="slidenum">
              <a:rPr lang="en-US" smtClean="0"/>
              <a:t>18</a:t>
            </a:fld>
            <a:endParaRPr lang="en-US" dirty="0"/>
          </a:p>
        </p:txBody>
      </p:sp>
    </p:spTree>
    <p:extLst>
      <p:ext uri="{BB962C8B-B14F-4D97-AF65-F5344CB8AC3E}">
        <p14:creationId xmlns:p14="http://schemas.microsoft.com/office/powerpoint/2010/main" val="2033519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three examples of how the RBPS may be</a:t>
            </a:r>
            <a:r>
              <a:rPr lang="en-US" baseline="0" dirty="0"/>
              <a:t> implemented.</a:t>
            </a:r>
            <a:endParaRPr lang="en-US" dirty="0"/>
          </a:p>
        </p:txBody>
      </p:sp>
      <p:sp>
        <p:nvSpPr>
          <p:cNvPr id="4" name="Slide Number Placeholder 3"/>
          <p:cNvSpPr>
            <a:spLocks noGrp="1"/>
          </p:cNvSpPr>
          <p:nvPr>
            <p:ph type="sldNum" sz="quarter" idx="10"/>
          </p:nvPr>
        </p:nvSpPr>
        <p:spPr/>
        <p:txBody>
          <a:bodyPr/>
          <a:lstStyle/>
          <a:p>
            <a:pPr>
              <a:defRPr/>
            </a:pPr>
            <a:fld id="{DB61B7B3-A5EA-48D8-B083-FCC07BA81D7E}" type="slidenum">
              <a:rPr lang="en-US" smtClean="0"/>
              <a:pPr>
                <a:defRPr/>
              </a:pPr>
              <a:t>19</a:t>
            </a:fld>
            <a:endParaRPr lang="en-US" dirty="0"/>
          </a:p>
        </p:txBody>
      </p:sp>
    </p:spTree>
    <p:extLst>
      <p:ext uri="{BB962C8B-B14F-4D97-AF65-F5344CB8AC3E}">
        <p14:creationId xmlns:p14="http://schemas.microsoft.com/office/powerpoint/2010/main" val="308652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620AC7-53DF-457E-9796-0ADB243423A0}" type="slidenum">
              <a:rPr lang="en-US" smtClean="0"/>
              <a:t>2</a:t>
            </a:fld>
            <a:endParaRPr lang="en-US" dirty="0"/>
          </a:p>
        </p:txBody>
      </p:sp>
    </p:spTree>
    <p:extLst>
      <p:ext uri="{BB962C8B-B14F-4D97-AF65-F5344CB8AC3E}">
        <p14:creationId xmlns:p14="http://schemas.microsoft.com/office/powerpoint/2010/main" val="3177478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620AC7-53DF-457E-9796-0ADB243423A0}" type="slidenum">
              <a:rPr lang="en-US" smtClean="0"/>
              <a:t>20</a:t>
            </a:fld>
            <a:endParaRPr lang="en-US" dirty="0"/>
          </a:p>
        </p:txBody>
      </p:sp>
    </p:spTree>
    <p:extLst>
      <p:ext uri="{BB962C8B-B14F-4D97-AF65-F5344CB8AC3E}">
        <p14:creationId xmlns:p14="http://schemas.microsoft.com/office/powerpoint/2010/main" val="792904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20AC7-53DF-457E-9796-0ADB243423A0}" type="slidenum">
              <a:rPr lang="en-US" smtClean="0"/>
              <a:t>21</a:t>
            </a:fld>
            <a:endParaRPr lang="en-US" dirty="0"/>
          </a:p>
        </p:txBody>
      </p:sp>
    </p:spTree>
    <p:extLst>
      <p:ext uri="{BB962C8B-B14F-4D97-AF65-F5344CB8AC3E}">
        <p14:creationId xmlns:p14="http://schemas.microsoft.com/office/powerpoint/2010/main" val="2547505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Overwhelmed? </a:t>
            </a:r>
          </a:p>
          <a:p>
            <a:pPr marL="177845" indent="-177845">
              <a:buFont typeface="Arial" panose="020B0604020202020204" pitchFamily="34" charset="0"/>
              <a:buChar char="•"/>
            </a:pPr>
            <a:r>
              <a:rPr lang="en-US" dirty="0"/>
              <a:t>The AGA PSM</a:t>
            </a:r>
            <a:r>
              <a:rPr lang="en-US" baseline="0" dirty="0"/>
              <a:t> subcommittee identified 10 elements out of the 20 that comprise the RBPS for natural gas operators to consider as a baseline or starting point for establishing a foundation for an effective process safety management system. </a:t>
            </a:r>
          </a:p>
          <a:p>
            <a:pPr marL="177845" indent="-177845">
              <a:buFont typeface="Arial" panose="020B0604020202020204" pitchFamily="34" charset="0"/>
              <a:buChar char="•"/>
            </a:pPr>
            <a:r>
              <a:rPr lang="en-US" baseline="0" dirty="0"/>
              <a:t>These 10 elements stemmed from six identified by the CCPS as absolutely valuable, plus four others identified by the subcommittee as equally needed to advance PSM within a company.</a:t>
            </a:r>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620AC7-53DF-457E-9796-0ADB243423A0}" type="slidenum">
              <a:rPr lang="en-US" smtClean="0"/>
              <a:t>22</a:t>
            </a:fld>
            <a:endParaRPr lang="en-US" dirty="0"/>
          </a:p>
        </p:txBody>
      </p:sp>
    </p:spTree>
    <p:extLst>
      <p:ext uri="{BB962C8B-B14F-4D97-AF65-F5344CB8AC3E}">
        <p14:creationId xmlns:p14="http://schemas.microsoft.com/office/powerpoint/2010/main" val="390721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620AC7-53DF-457E-9796-0ADB243423A0}" type="slidenum">
              <a:rPr lang="en-US" smtClean="0"/>
              <a:t>3</a:t>
            </a:fld>
            <a:endParaRPr lang="en-US" dirty="0"/>
          </a:p>
        </p:txBody>
      </p:sp>
    </p:spTree>
    <p:extLst>
      <p:ext uri="{BB962C8B-B14F-4D97-AF65-F5344CB8AC3E}">
        <p14:creationId xmlns:p14="http://schemas.microsoft.com/office/powerpoint/2010/main" val="21719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620AC7-53DF-457E-9796-0ADB243423A0}" type="slidenum">
              <a:rPr lang="en-US" smtClean="0"/>
              <a:t>4</a:t>
            </a:fld>
            <a:endParaRPr lang="en-US" dirty="0"/>
          </a:p>
        </p:txBody>
      </p:sp>
    </p:spTree>
    <p:extLst>
      <p:ext uri="{BB962C8B-B14F-4D97-AF65-F5344CB8AC3E}">
        <p14:creationId xmlns:p14="http://schemas.microsoft.com/office/powerpoint/2010/main" val="21719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There are various safety management systems available.</a:t>
            </a:r>
            <a:r>
              <a:rPr lang="en-US" baseline="0" dirty="0"/>
              <a:t> </a:t>
            </a:r>
          </a:p>
          <a:p>
            <a:pPr marL="177845" indent="-177845">
              <a:buFont typeface="Arial" panose="020B0604020202020204" pitchFamily="34" charset="0"/>
              <a:buChar char="•"/>
            </a:pPr>
            <a:r>
              <a:rPr lang="en-US" baseline="0" dirty="0"/>
              <a:t>Listed on this slide are the more commonly known ones in our industry in the order of release.</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n-US" dirty="0"/>
              <a:t>In the following slides, we will focus on elements in the OSHA PSM, the CCPS RBPS,</a:t>
            </a:r>
            <a:r>
              <a:rPr lang="en-US" baseline="0" dirty="0"/>
              <a:t> and the API RP 1173.</a:t>
            </a:r>
          </a:p>
          <a:p>
            <a:pPr marL="652099" lvl="1" indent="-177845">
              <a:buFont typeface="Arial" panose="020B0604020202020204" pitchFamily="34" charset="0"/>
              <a:buChar char="•"/>
            </a:pPr>
            <a:r>
              <a:rPr lang="en-US" baseline="0" dirty="0"/>
              <a:t>OSHA PSM is the primary safety management system in use for addressing unintentional hazards and energy releases</a:t>
            </a:r>
          </a:p>
          <a:p>
            <a:pPr marL="652099" lvl="1" indent="-177845">
              <a:buFont typeface="Arial" panose="020B0604020202020204" pitchFamily="34" charset="0"/>
              <a:buChar char="•"/>
            </a:pPr>
            <a:r>
              <a:rPr lang="en-US" baseline="0" dirty="0"/>
              <a:t>RBPS is the most comprehensive and rigorous</a:t>
            </a:r>
          </a:p>
          <a:p>
            <a:pPr marL="652099" lvl="1" indent="-177845">
              <a:buFont typeface="Arial" panose="020B0604020202020204" pitchFamily="34" charset="0"/>
              <a:buChar char="•"/>
            </a:pPr>
            <a:r>
              <a:rPr lang="en-US" baseline="0" dirty="0"/>
              <a:t>API RP 1173 pertains specifically to pipeline operations</a:t>
            </a:r>
          </a:p>
        </p:txBody>
      </p:sp>
      <p:sp>
        <p:nvSpPr>
          <p:cNvPr id="4" name="Slide Number Placeholder 3"/>
          <p:cNvSpPr>
            <a:spLocks noGrp="1"/>
          </p:cNvSpPr>
          <p:nvPr>
            <p:ph type="sldNum" sz="quarter" idx="10"/>
          </p:nvPr>
        </p:nvSpPr>
        <p:spPr/>
        <p:txBody>
          <a:bodyPr/>
          <a:lstStyle/>
          <a:p>
            <a:fld id="{03620AC7-53DF-457E-9796-0ADB243423A0}" type="slidenum">
              <a:rPr lang="en-US" smtClean="0"/>
              <a:t>5</a:t>
            </a:fld>
            <a:endParaRPr lang="en-US" dirty="0"/>
          </a:p>
        </p:txBody>
      </p:sp>
    </p:spTree>
    <p:extLst>
      <p:ext uri="{BB962C8B-B14F-4D97-AF65-F5344CB8AC3E}">
        <p14:creationId xmlns:p14="http://schemas.microsoft.com/office/powerpoint/2010/main" val="14548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620AC7-53DF-457E-9796-0ADB243423A0}" type="slidenum">
              <a:rPr lang="en-US" smtClean="0"/>
              <a:t>6</a:t>
            </a:fld>
            <a:endParaRPr lang="en-US" dirty="0"/>
          </a:p>
        </p:txBody>
      </p:sp>
    </p:spTree>
    <p:extLst>
      <p:ext uri="{BB962C8B-B14F-4D97-AF65-F5344CB8AC3E}">
        <p14:creationId xmlns:p14="http://schemas.microsoft.com/office/powerpoint/2010/main" val="139716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27767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620AC7-53DF-457E-9796-0ADB243423A0}" type="slidenum">
              <a:rPr lang="en-US" smtClean="0"/>
              <a:t>8</a:t>
            </a:fld>
            <a:endParaRPr lang="en-US" dirty="0"/>
          </a:p>
        </p:txBody>
      </p:sp>
    </p:spTree>
    <p:extLst>
      <p:ext uri="{BB962C8B-B14F-4D97-AF65-F5344CB8AC3E}">
        <p14:creationId xmlns:p14="http://schemas.microsoft.com/office/powerpoint/2010/main" val="203163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61B7B3-A5EA-48D8-B083-FCC07BA81D7E}" type="slidenum">
              <a:rPr lang="en-US" smtClean="0"/>
              <a:pPr>
                <a:defRPr/>
              </a:pPr>
              <a:t>9</a:t>
            </a:fld>
            <a:endParaRPr lang="en-US" dirty="0"/>
          </a:p>
        </p:txBody>
      </p:sp>
    </p:spTree>
    <p:extLst>
      <p:ext uri="{BB962C8B-B14F-4D97-AF65-F5344CB8AC3E}">
        <p14:creationId xmlns:p14="http://schemas.microsoft.com/office/powerpoint/2010/main" val="239821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297062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170436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58187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286219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147786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201460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297342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315595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216006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126743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F19302-AC3E-47C6-A679-504FAF8521A4}"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EBFA8-043D-4F86-B130-83464FE3AE47}" type="slidenum">
              <a:rPr lang="en-US" smtClean="0"/>
              <a:t>‹#›</a:t>
            </a:fld>
            <a:endParaRPr lang="en-US" dirty="0"/>
          </a:p>
        </p:txBody>
      </p:sp>
    </p:spTree>
    <p:extLst>
      <p:ext uri="{BB962C8B-B14F-4D97-AF65-F5344CB8AC3E}">
        <p14:creationId xmlns:p14="http://schemas.microsoft.com/office/powerpoint/2010/main" val="231304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9302-AC3E-47C6-A679-504FAF8521A4}" type="datetimeFigureOut">
              <a:rPr lang="en-US" smtClean="0"/>
              <a:t>12/16/2016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EBFA8-043D-4F86-B130-83464FE3AE47}" type="slidenum">
              <a:rPr lang="en-US" smtClean="0"/>
              <a:t>‹#›</a:t>
            </a:fld>
            <a:endParaRPr lang="en-US" dirty="0"/>
          </a:p>
        </p:txBody>
      </p:sp>
    </p:spTree>
    <p:extLst>
      <p:ext uri="{BB962C8B-B14F-4D97-AF65-F5344CB8AC3E}">
        <p14:creationId xmlns:p14="http://schemas.microsoft.com/office/powerpoint/2010/main" val="1574283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aga.org/"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0.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81000"/>
            <a:ext cx="8839200" cy="2819400"/>
          </a:xfrm>
        </p:spPr>
        <p:txBody>
          <a:bodyPr>
            <a:normAutofit/>
          </a:bodyPr>
          <a:lstStyle/>
          <a:p>
            <a:pPr algn="r"/>
            <a:r>
              <a:rPr lang="en-US" sz="4000" b="1" dirty="0">
                <a:solidFill>
                  <a:schemeClr val="tx1">
                    <a:lumMod val="65000"/>
                    <a:lumOff val="35000"/>
                  </a:schemeClr>
                </a:solidFill>
              </a:rPr>
              <a:t>Implementation of a Risk-Based </a:t>
            </a:r>
            <a:br>
              <a:rPr lang="en-US" sz="4000" b="1" dirty="0">
                <a:solidFill>
                  <a:schemeClr val="tx1">
                    <a:lumMod val="65000"/>
                    <a:lumOff val="35000"/>
                  </a:schemeClr>
                </a:solidFill>
              </a:rPr>
            </a:br>
            <a:r>
              <a:rPr lang="en-US" sz="4000" b="1" dirty="0">
                <a:solidFill>
                  <a:schemeClr val="tx1">
                    <a:lumMod val="65000"/>
                    <a:lumOff val="35000"/>
                  </a:schemeClr>
                </a:solidFill>
              </a:rPr>
              <a:t>Process Safety Management System</a:t>
            </a:r>
            <a:br>
              <a:rPr lang="en-US" sz="4000" b="1" dirty="0">
                <a:solidFill>
                  <a:schemeClr val="tx1">
                    <a:lumMod val="65000"/>
                    <a:lumOff val="35000"/>
                  </a:schemeClr>
                </a:solidFill>
              </a:rPr>
            </a:br>
            <a:r>
              <a:rPr lang="en-US" sz="2000" i="1" dirty="0">
                <a:solidFill>
                  <a:schemeClr val="tx1">
                    <a:lumMod val="65000"/>
                    <a:lumOff val="35000"/>
                  </a:schemeClr>
                </a:solidFill>
              </a:rPr>
              <a:t>A Resource for AGA Members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9144000" cy="105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252538" y="3408843"/>
            <a:ext cx="7586662" cy="914400"/>
          </a:xfrm>
        </p:spPr>
        <p:txBody>
          <a:bodyPr>
            <a:normAutofit fontScale="85000" lnSpcReduction="20000"/>
          </a:bodyPr>
          <a:lstStyle/>
          <a:p>
            <a:pPr algn="r"/>
            <a:r>
              <a:rPr lang="en-US" sz="2400" dirty="0">
                <a:solidFill>
                  <a:schemeClr val="tx1">
                    <a:lumMod val="65000"/>
                    <a:lumOff val="35000"/>
                  </a:schemeClr>
                </a:solidFill>
              </a:rPr>
              <a:t>AGA Process Safety Sub-Committee</a:t>
            </a:r>
          </a:p>
          <a:p>
            <a:pPr algn="r"/>
            <a:r>
              <a:rPr lang="en-US" sz="2400" dirty="0">
                <a:solidFill>
                  <a:schemeClr val="tx1">
                    <a:lumMod val="65000"/>
                    <a:lumOff val="35000"/>
                  </a:schemeClr>
                </a:solidFill>
              </a:rPr>
              <a:t>Process Safety Framework Initiative</a:t>
            </a:r>
          </a:p>
          <a:p>
            <a:pPr algn="r"/>
            <a:r>
              <a:rPr lang="en-US" sz="1800" dirty="0">
                <a:solidFill>
                  <a:schemeClr val="tx1">
                    <a:lumMod val="65000"/>
                    <a:lumOff val="35000"/>
                  </a:schemeClr>
                </a:solidFill>
              </a:rPr>
              <a:t>December, 2016</a:t>
            </a:r>
          </a:p>
          <a:p>
            <a:pPr algn="r"/>
            <a:endParaRPr lang="en-US" sz="2400" dirty="0">
              <a:solidFill>
                <a:srgbClr val="797979"/>
              </a:solidFill>
            </a:endParaRPr>
          </a:p>
        </p:txBody>
      </p:sp>
      <p:sp>
        <p:nvSpPr>
          <p:cNvPr id="6" name="TextBox 5"/>
          <p:cNvSpPr txBox="1"/>
          <p:nvPr/>
        </p:nvSpPr>
        <p:spPr>
          <a:xfrm>
            <a:off x="5791200" y="6019800"/>
            <a:ext cx="3124200" cy="553998"/>
          </a:xfrm>
          <a:prstGeom prst="rect">
            <a:avLst/>
          </a:prstGeom>
          <a:noFill/>
        </p:spPr>
        <p:txBody>
          <a:bodyPr wrap="square" rtlCol="0">
            <a:spAutoFit/>
          </a:bodyPr>
          <a:lstStyle/>
          <a:p>
            <a:r>
              <a:rPr lang="en-US" sz="1000" dirty="0"/>
              <a:t>CCPS,  Guidelines for Risk-Based Process Safety </a:t>
            </a:r>
          </a:p>
          <a:p>
            <a:r>
              <a:rPr lang="en-US" sz="1000" dirty="0"/>
              <a:t>Copyright © 2007 </a:t>
            </a:r>
            <a:r>
              <a:rPr lang="en-US" sz="1000" dirty="0" err="1"/>
              <a:t>AIChE</a:t>
            </a:r>
            <a:r>
              <a:rPr lang="en-US" sz="1000" dirty="0"/>
              <a:t> and used with permission</a:t>
            </a:r>
          </a:p>
          <a:p>
            <a:r>
              <a:rPr lang="en-US" sz="1000" dirty="0"/>
              <a:t>PSM implementation at PG&amp;E and used with permission</a:t>
            </a:r>
          </a:p>
        </p:txBody>
      </p:sp>
    </p:spTree>
    <p:extLst>
      <p:ext uri="{BB962C8B-B14F-4D97-AF65-F5344CB8AC3E}">
        <p14:creationId xmlns:p14="http://schemas.microsoft.com/office/powerpoint/2010/main" val="406146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0" y="76200"/>
            <a:ext cx="6010275" cy="838200"/>
          </a:xfrm>
        </p:spPr>
        <p:txBody>
          <a:bodyPr>
            <a:normAutofit/>
          </a:bodyPr>
          <a:lstStyle/>
          <a:p>
            <a:pPr algn="l"/>
            <a:r>
              <a:rPr lang="en-US" sz="3600" b="1" dirty="0">
                <a:solidFill>
                  <a:schemeClr val="bg1"/>
                </a:solidFill>
              </a:rPr>
              <a:t>Where to Start?</a:t>
            </a:r>
          </a:p>
        </p:txBody>
      </p:sp>
      <p:sp>
        <p:nvSpPr>
          <p:cNvPr id="4" name="Text Placeholder 2"/>
          <p:cNvSpPr txBox="1">
            <a:spLocks/>
          </p:cNvSpPr>
          <p:nvPr/>
        </p:nvSpPr>
        <p:spPr>
          <a:xfrm>
            <a:off x="609600" y="1371600"/>
            <a:ext cx="8077200" cy="5257803"/>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spcAft>
                <a:spcPts val="600"/>
              </a:spcAft>
            </a:pPr>
            <a:r>
              <a:rPr lang="en-US" sz="3200" b="1" dirty="0">
                <a:solidFill>
                  <a:schemeClr val="tx1">
                    <a:lumMod val="65000"/>
                    <a:lumOff val="35000"/>
                  </a:schemeClr>
                </a:solidFill>
              </a:rPr>
              <a:t>Ultimate Goal </a:t>
            </a:r>
            <a:r>
              <a:rPr lang="en-US" sz="3200" dirty="0">
                <a:solidFill>
                  <a:schemeClr val="tx1">
                    <a:lumMod val="65000"/>
                    <a:lumOff val="35000"/>
                  </a:schemeClr>
                </a:solidFill>
              </a:rPr>
              <a:t>- reduce risk to a level that can be tolerated by all concerned</a:t>
            </a:r>
          </a:p>
          <a:p>
            <a:pPr marL="800100" lvl="2" indent="-342900">
              <a:spcBef>
                <a:spcPts val="600"/>
              </a:spcBef>
              <a:spcAft>
                <a:spcPts val="600"/>
              </a:spcAft>
              <a:buClr>
                <a:srgbClr val="89CC40"/>
              </a:buClr>
              <a:buSzPct val="95000"/>
              <a:buFont typeface="Arial" pitchFamily="34" charset="0"/>
              <a:buChar char="•"/>
            </a:pPr>
            <a:r>
              <a:rPr lang="en-US" sz="2600" dirty="0">
                <a:solidFill>
                  <a:schemeClr val="tx1">
                    <a:lumMod val="65000"/>
                    <a:lumOff val="35000"/>
                  </a:schemeClr>
                </a:solidFill>
              </a:rPr>
              <a:t>Multiple Frameworks to select from</a:t>
            </a:r>
          </a:p>
          <a:p>
            <a:pPr marL="800100" lvl="2" indent="-342900">
              <a:spcBef>
                <a:spcPts val="600"/>
              </a:spcBef>
              <a:spcAft>
                <a:spcPts val="600"/>
              </a:spcAft>
              <a:buClr>
                <a:srgbClr val="89CC40"/>
              </a:buClr>
              <a:buSzPct val="95000"/>
              <a:buFont typeface="Arial" pitchFamily="34" charset="0"/>
              <a:buChar char="•"/>
            </a:pPr>
            <a:r>
              <a:rPr lang="en-US" sz="2600" dirty="0">
                <a:solidFill>
                  <a:schemeClr val="tx1">
                    <a:lumMod val="65000"/>
                    <a:lumOff val="35000"/>
                  </a:schemeClr>
                </a:solidFill>
              </a:rPr>
              <a:t>Honing in on RBPS</a:t>
            </a:r>
          </a:p>
          <a:p>
            <a:pPr marL="1257300" lvl="3" indent="-342900">
              <a:spcBef>
                <a:spcPts val="600"/>
              </a:spcBef>
              <a:spcAft>
                <a:spcPts val="600"/>
              </a:spcAft>
              <a:buClr>
                <a:srgbClr val="89CC40"/>
              </a:buClr>
              <a:buSzPct val="95000"/>
              <a:buFont typeface="Arial" pitchFamily="34" charset="0"/>
              <a:buChar char="•"/>
            </a:pPr>
            <a:r>
              <a:rPr lang="en-US" sz="2600" dirty="0">
                <a:solidFill>
                  <a:schemeClr val="tx1">
                    <a:lumMod val="65000"/>
                    <a:lumOff val="35000"/>
                  </a:schemeClr>
                </a:solidFill>
              </a:rPr>
              <a:t>Why RBPS?</a:t>
            </a:r>
          </a:p>
          <a:p>
            <a:pPr marL="1257300" lvl="3" indent="-342900">
              <a:spcBef>
                <a:spcPts val="600"/>
              </a:spcBef>
              <a:spcAft>
                <a:spcPts val="600"/>
              </a:spcAft>
              <a:buClr>
                <a:srgbClr val="89CC40"/>
              </a:buClr>
              <a:buSzPct val="95000"/>
              <a:buFont typeface="Arial" pitchFamily="34" charset="0"/>
              <a:buChar char="•"/>
            </a:pPr>
            <a:r>
              <a:rPr lang="en-US" sz="2600" dirty="0">
                <a:solidFill>
                  <a:schemeClr val="tx1">
                    <a:lumMod val="65000"/>
                    <a:lumOff val="35000"/>
                  </a:schemeClr>
                </a:solidFill>
              </a:rPr>
              <a:t>What is RBPS?</a:t>
            </a:r>
          </a:p>
          <a:p>
            <a:pPr marL="1257300" lvl="2" indent="-342900">
              <a:spcBef>
                <a:spcPts val="600"/>
              </a:spcBef>
              <a:spcAft>
                <a:spcPts val="600"/>
              </a:spcAft>
              <a:buFont typeface="Arial" pitchFamily="34" charset="0"/>
              <a:buChar char="•"/>
            </a:pPr>
            <a:endParaRPr lang="en-US" sz="2600" dirty="0">
              <a:solidFill>
                <a:schemeClr val="tx1">
                  <a:lumMod val="65000"/>
                  <a:lumOff val="35000"/>
                </a:schemeClr>
              </a:solidFill>
            </a:endParaRPr>
          </a:p>
        </p:txBody>
      </p:sp>
    </p:spTree>
    <p:extLst>
      <p:ext uri="{BB962C8B-B14F-4D97-AF65-F5344CB8AC3E}">
        <p14:creationId xmlns:p14="http://schemas.microsoft.com/office/powerpoint/2010/main" val="210210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47800"/>
            <a:ext cx="8382000" cy="5410200"/>
          </a:xfrm>
        </p:spPr>
        <p:txBody>
          <a:bodyPr>
            <a:noAutofit/>
          </a:bodyPr>
          <a:lstStyle/>
          <a:p>
            <a:pPr>
              <a:spcBef>
                <a:spcPts val="600"/>
              </a:spcBef>
              <a:spcAft>
                <a:spcPts val="600"/>
              </a:spcAft>
              <a:buClr>
                <a:srgbClr val="89CC40"/>
              </a:buClr>
              <a:buSzPct val="95000"/>
            </a:pPr>
            <a:r>
              <a:rPr lang="en-US" sz="2600" dirty="0">
                <a:solidFill>
                  <a:schemeClr val="tx1">
                    <a:lumMod val="65000"/>
                    <a:lumOff val="35000"/>
                  </a:schemeClr>
                </a:solidFill>
              </a:rPr>
              <a:t>Reduce risk associated with incidents involving uncontrolled releases of hazardous material and energy.</a:t>
            </a:r>
          </a:p>
          <a:p>
            <a:pPr>
              <a:spcBef>
                <a:spcPts val="600"/>
              </a:spcBef>
              <a:spcAft>
                <a:spcPts val="600"/>
              </a:spcAft>
              <a:buClr>
                <a:srgbClr val="89CC40"/>
              </a:buClr>
              <a:buSzPct val="95000"/>
            </a:pPr>
            <a:r>
              <a:rPr lang="en-US" sz="2600" dirty="0">
                <a:solidFill>
                  <a:schemeClr val="tx1">
                    <a:lumMod val="65000"/>
                    <a:lumOff val="35000"/>
                  </a:schemeClr>
                </a:solidFill>
              </a:rPr>
              <a:t>Improve efficiency by consolidating a range of discrete safety-related activities to protect employees, the public, the environment and property.</a:t>
            </a:r>
          </a:p>
          <a:p>
            <a:pPr>
              <a:spcBef>
                <a:spcPts val="600"/>
              </a:spcBef>
              <a:spcAft>
                <a:spcPts val="600"/>
              </a:spcAft>
              <a:buClr>
                <a:srgbClr val="89CC40"/>
              </a:buClr>
              <a:buSzPct val="95000"/>
            </a:pPr>
            <a:r>
              <a:rPr lang="en-US" sz="2600" dirty="0">
                <a:solidFill>
                  <a:schemeClr val="tx1">
                    <a:lumMod val="65000"/>
                    <a:lumOff val="35000"/>
                  </a:schemeClr>
                </a:solidFill>
              </a:rPr>
              <a:t>Cost savings by identifying safety enhancements early in the design process.</a:t>
            </a:r>
          </a:p>
          <a:p>
            <a:pPr>
              <a:spcBef>
                <a:spcPts val="600"/>
              </a:spcBef>
              <a:spcAft>
                <a:spcPts val="600"/>
              </a:spcAft>
              <a:buClr>
                <a:srgbClr val="89CC40"/>
              </a:buClr>
              <a:buSzPct val="95000"/>
            </a:pPr>
            <a:r>
              <a:rPr lang="en-US" sz="2600" dirty="0">
                <a:solidFill>
                  <a:schemeClr val="tx1">
                    <a:lumMod val="65000"/>
                    <a:lumOff val="35000"/>
                  </a:schemeClr>
                </a:solidFill>
              </a:rPr>
              <a:t>Reduced downtime and maintenance cost.</a:t>
            </a:r>
          </a:p>
          <a:p>
            <a:pPr>
              <a:spcBef>
                <a:spcPts val="600"/>
              </a:spcBef>
              <a:spcAft>
                <a:spcPts val="600"/>
              </a:spcAft>
              <a:buClr>
                <a:srgbClr val="89CC40"/>
              </a:buClr>
              <a:buSzPct val="95000"/>
            </a:pPr>
            <a:r>
              <a:rPr lang="en-US" sz="2600" dirty="0">
                <a:solidFill>
                  <a:schemeClr val="tx1">
                    <a:lumMod val="65000"/>
                    <a:lumOff val="35000"/>
                  </a:schemeClr>
                </a:solidFill>
              </a:rPr>
              <a:t>Improved operations, customer satisfaction, reputation, employee relations, recruitment and retention.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99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90800" y="-81409"/>
            <a:ext cx="6629400" cy="1077218"/>
          </a:xfrm>
          <a:prstGeom prst="rect">
            <a:avLst/>
          </a:prstGeom>
        </p:spPr>
        <p:txBody>
          <a:bodyPr wrap="square">
            <a:spAutoFit/>
          </a:bodyPr>
          <a:lstStyle/>
          <a:p>
            <a:r>
              <a:rPr lang="en-US" sz="3200" b="1" dirty="0">
                <a:solidFill>
                  <a:schemeClr val="bg1"/>
                </a:solidFill>
              </a:rPr>
              <a:t>Reasons to Implement an RBPS Management System</a:t>
            </a:r>
          </a:p>
        </p:txBody>
      </p:sp>
    </p:spTree>
    <p:extLst>
      <p:ext uri="{BB962C8B-B14F-4D97-AF65-F5344CB8AC3E}">
        <p14:creationId xmlns:p14="http://schemas.microsoft.com/office/powerpoint/2010/main" val="69268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65274"/>
            <a:ext cx="8686800" cy="5592726"/>
          </a:xfrm>
        </p:spPr>
        <p:txBody>
          <a:bodyPr>
            <a:noAutofit/>
          </a:bodyPr>
          <a:lstStyle/>
          <a:p>
            <a:pPr>
              <a:buClr>
                <a:srgbClr val="89CC40"/>
              </a:buClr>
            </a:pPr>
            <a:r>
              <a:rPr lang="en-US" sz="2000" dirty="0">
                <a:solidFill>
                  <a:schemeClr val="tx1">
                    <a:lumMod val="65000"/>
                    <a:lumOff val="35000"/>
                  </a:schemeClr>
                </a:solidFill>
              </a:rPr>
              <a:t>Incorporates state-of-the-art and experience-tested features in a holistic process safety management system.</a:t>
            </a:r>
          </a:p>
          <a:p>
            <a:pPr lvl="1">
              <a:buClr>
                <a:schemeClr val="tx1">
                  <a:lumMod val="50000"/>
                  <a:lumOff val="50000"/>
                </a:schemeClr>
              </a:buClr>
              <a:buFont typeface="Wingdings" panose="05000000000000000000" pitchFamily="2" charset="2"/>
              <a:buChar char="§"/>
            </a:pPr>
            <a:r>
              <a:rPr lang="en-US" sz="1800" dirty="0">
                <a:solidFill>
                  <a:schemeClr val="tx1">
                    <a:lumMod val="65000"/>
                    <a:lumOff val="35000"/>
                  </a:schemeClr>
                </a:solidFill>
              </a:rPr>
              <a:t>Includes novel elements such as culture, outreach, conduct of operations, metrics and management review addressing gaps in process safety management widely observed over 15 years.</a:t>
            </a:r>
          </a:p>
          <a:p>
            <a:pPr>
              <a:buClr>
                <a:srgbClr val="89CC40"/>
              </a:buClr>
            </a:pPr>
            <a:r>
              <a:rPr lang="en-US" sz="2000" dirty="0">
                <a:solidFill>
                  <a:schemeClr val="tx1">
                    <a:lumMod val="65000"/>
                    <a:lumOff val="35000"/>
                  </a:schemeClr>
                </a:solidFill>
              </a:rPr>
              <a:t>Holistic application will tend to minimize aggregate risk.</a:t>
            </a:r>
          </a:p>
          <a:p>
            <a:pPr lvl="1">
              <a:buClr>
                <a:schemeClr val="tx1">
                  <a:lumMod val="50000"/>
                  <a:lumOff val="50000"/>
                </a:schemeClr>
              </a:buClr>
              <a:buFont typeface="Wingdings" panose="05000000000000000000" pitchFamily="2" charset="2"/>
              <a:buChar char="§"/>
            </a:pPr>
            <a:r>
              <a:rPr lang="en-US" sz="1800" dirty="0">
                <a:solidFill>
                  <a:schemeClr val="tx1">
                    <a:lumMod val="65000"/>
                    <a:lumOff val="35000"/>
                  </a:schemeClr>
                </a:solidFill>
              </a:rPr>
              <a:t>Intensity of work activities for each element will be better tuned to the residual risk they are designed to manage.</a:t>
            </a:r>
          </a:p>
          <a:p>
            <a:pPr>
              <a:buClr>
                <a:srgbClr val="89CC40"/>
              </a:buClr>
            </a:pPr>
            <a:r>
              <a:rPr lang="en-US" sz="2000" dirty="0">
                <a:solidFill>
                  <a:schemeClr val="tx1">
                    <a:lumMod val="65000"/>
                    <a:lumOff val="35000"/>
                  </a:schemeClr>
                </a:solidFill>
              </a:rPr>
              <a:t>Optimizes the use of resources.</a:t>
            </a:r>
          </a:p>
          <a:p>
            <a:pPr lvl="1">
              <a:buClr>
                <a:schemeClr val="tx1">
                  <a:lumMod val="50000"/>
                  <a:lumOff val="50000"/>
                </a:schemeClr>
              </a:buClr>
              <a:buFont typeface="Wingdings" panose="05000000000000000000" pitchFamily="2" charset="2"/>
              <a:buChar char="§"/>
            </a:pPr>
            <a:r>
              <a:rPr lang="en-US" sz="1800" dirty="0">
                <a:solidFill>
                  <a:schemeClr val="tx1">
                    <a:lumMod val="65000"/>
                    <a:lumOff val="35000"/>
                  </a:schemeClr>
                </a:solidFill>
              </a:rPr>
              <a:t>Description of each element includes lists of several ideas for improving effectiveness either through efficiency improvements  (make do with less) or performance improvements (maximize benefits from existing efforts).</a:t>
            </a:r>
          </a:p>
          <a:p>
            <a:pPr>
              <a:buClr>
                <a:srgbClr val="89CC40"/>
              </a:buClr>
            </a:pPr>
            <a:r>
              <a:rPr lang="en-US" sz="2000" dirty="0">
                <a:solidFill>
                  <a:schemeClr val="tx1">
                    <a:lumMod val="65000"/>
                    <a:lumOff val="35000"/>
                  </a:schemeClr>
                </a:solidFill>
              </a:rPr>
              <a:t>Provides a management system that is better tuned to hazards and risks.</a:t>
            </a:r>
          </a:p>
          <a:p>
            <a:pPr lvl="1">
              <a:buClr>
                <a:schemeClr val="tx1">
                  <a:lumMod val="50000"/>
                  <a:lumOff val="50000"/>
                </a:schemeClr>
              </a:buClr>
              <a:buFont typeface="Wingdings" panose="05000000000000000000" pitchFamily="2" charset="2"/>
              <a:buChar char="§"/>
            </a:pPr>
            <a:r>
              <a:rPr lang="en-US" sz="1800" dirty="0">
                <a:solidFill>
                  <a:schemeClr val="tx1">
                    <a:lumMod val="65000"/>
                    <a:lumOff val="35000"/>
                  </a:schemeClr>
                </a:solidFill>
              </a:rPr>
              <a:t>Help decide whether the level of effort applied to work activities for each element is inadequate, excessive, or optimal.</a:t>
            </a:r>
          </a:p>
          <a:p>
            <a:pPr lvl="1">
              <a:buClr>
                <a:schemeClr val="tx1">
                  <a:lumMod val="50000"/>
                  <a:lumOff val="50000"/>
                </a:schemeClr>
              </a:buClr>
              <a:buFont typeface="Wingdings" panose="05000000000000000000" pitchFamily="2" charset="2"/>
              <a:buChar char="§"/>
            </a:pPr>
            <a:r>
              <a:rPr lang="en-US" sz="1800" dirty="0">
                <a:solidFill>
                  <a:schemeClr val="tx1">
                    <a:lumMod val="65000"/>
                    <a:lumOff val="35000"/>
                  </a:schemeClr>
                </a:solidFill>
              </a:rPr>
              <a:t>Scope of the work activities at a required level of reliability helps focusing the effort and promote risk management practices.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31708" y="-77758"/>
            <a:ext cx="6512292" cy="1077218"/>
          </a:xfrm>
          <a:prstGeom prst="rect">
            <a:avLst/>
          </a:prstGeom>
        </p:spPr>
        <p:txBody>
          <a:bodyPr wrap="square">
            <a:spAutoFit/>
          </a:bodyPr>
          <a:lstStyle/>
          <a:p>
            <a:r>
              <a:rPr lang="en-US" sz="3200" b="1" dirty="0">
                <a:solidFill>
                  <a:schemeClr val="bg1"/>
                </a:solidFill>
              </a:rPr>
              <a:t>Attributes of an RBPS Management System</a:t>
            </a:r>
            <a:endParaRPr lang="en-US" sz="3200" dirty="0"/>
          </a:p>
        </p:txBody>
      </p:sp>
    </p:spTree>
    <p:extLst>
      <p:ext uri="{BB962C8B-B14F-4D97-AF65-F5344CB8AC3E}">
        <p14:creationId xmlns:p14="http://schemas.microsoft.com/office/powerpoint/2010/main" val="255831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534400" cy="4572000"/>
          </a:xfrm>
        </p:spPr>
        <p:txBody>
          <a:bodyPr>
            <a:normAutofit/>
          </a:bodyPr>
          <a:lstStyle/>
          <a:p>
            <a:pPr marL="0" indent="0">
              <a:spcBef>
                <a:spcPts val="600"/>
              </a:spcBef>
              <a:spcAft>
                <a:spcPts val="600"/>
              </a:spcAft>
              <a:buNone/>
            </a:pPr>
            <a:r>
              <a:rPr lang="en-US" sz="2600" dirty="0">
                <a:solidFill>
                  <a:schemeClr val="tx1">
                    <a:lumMod val="65000"/>
                    <a:lumOff val="35000"/>
                  </a:schemeClr>
                </a:solidFill>
              </a:rPr>
              <a:t>To be implemented at a risk-appropriate level of rigor.</a:t>
            </a:r>
          </a:p>
          <a:p>
            <a:pPr marL="514350" indent="-514350">
              <a:spcBef>
                <a:spcPts val="600"/>
              </a:spcBef>
              <a:spcAft>
                <a:spcPts val="600"/>
              </a:spcAft>
              <a:buClr>
                <a:srgbClr val="92D050"/>
              </a:buClr>
              <a:buFont typeface="+mj-lt"/>
              <a:buAutoNum type="arabicPeriod"/>
            </a:pPr>
            <a:r>
              <a:rPr lang="en-US" sz="2600" b="1" dirty="0">
                <a:solidFill>
                  <a:schemeClr val="tx1">
                    <a:lumMod val="65000"/>
                    <a:lumOff val="35000"/>
                  </a:schemeClr>
                </a:solidFill>
              </a:rPr>
              <a:t>Commit</a:t>
            </a:r>
            <a:r>
              <a:rPr lang="en-US" sz="2600" dirty="0">
                <a:solidFill>
                  <a:schemeClr val="tx1">
                    <a:lumMod val="65000"/>
                    <a:lumOff val="35000"/>
                  </a:schemeClr>
                </a:solidFill>
              </a:rPr>
              <a:t> to process safety — the cornerstone of process safety excellence </a:t>
            </a:r>
          </a:p>
          <a:p>
            <a:pPr marL="514350" indent="-514350">
              <a:spcBef>
                <a:spcPts val="600"/>
              </a:spcBef>
              <a:spcAft>
                <a:spcPts val="600"/>
              </a:spcAft>
              <a:buClr>
                <a:srgbClr val="92D050"/>
              </a:buClr>
              <a:buFont typeface="+mj-lt"/>
              <a:buAutoNum type="arabicPeriod"/>
            </a:pPr>
            <a:r>
              <a:rPr lang="en-US" sz="2600" b="1" dirty="0">
                <a:solidFill>
                  <a:schemeClr val="tx1">
                    <a:lumMod val="65000"/>
                    <a:lumOff val="35000"/>
                  </a:schemeClr>
                </a:solidFill>
              </a:rPr>
              <a:t>Understand</a:t>
            </a:r>
            <a:r>
              <a:rPr lang="en-US" sz="2600" dirty="0">
                <a:solidFill>
                  <a:schemeClr val="tx1">
                    <a:lumMod val="65000"/>
                    <a:lumOff val="35000"/>
                  </a:schemeClr>
                </a:solidFill>
              </a:rPr>
              <a:t> hazards and evaluate risks — the foundation of a risk-based approach</a:t>
            </a:r>
          </a:p>
          <a:p>
            <a:pPr marL="514350" indent="-514350">
              <a:spcBef>
                <a:spcPts val="600"/>
              </a:spcBef>
              <a:spcAft>
                <a:spcPts val="600"/>
              </a:spcAft>
              <a:buClr>
                <a:srgbClr val="92D050"/>
              </a:buClr>
              <a:buFont typeface="+mj-lt"/>
              <a:buAutoNum type="arabicPeriod"/>
            </a:pPr>
            <a:r>
              <a:rPr lang="en-US" sz="2600" b="1" dirty="0">
                <a:solidFill>
                  <a:schemeClr val="tx1">
                    <a:lumMod val="65000"/>
                    <a:lumOff val="35000"/>
                  </a:schemeClr>
                </a:solidFill>
              </a:rPr>
              <a:t>Manage</a:t>
            </a:r>
            <a:r>
              <a:rPr lang="en-US" sz="2600" dirty="0">
                <a:solidFill>
                  <a:schemeClr val="tx1">
                    <a:lumMod val="65000"/>
                    <a:lumOff val="35000"/>
                  </a:schemeClr>
                </a:solidFill>
              </a:rPr>
              <a:t> risk — the ongoing execution of RBPS tasks </a:t>
            </a:r>
          </a:p>
          <a:p>
            <a:pPr marL="514350" indent="-514350">
              <a:spcBef>
                <a:spcPts val="600"/>
              </a:spcBef>
              <a:spcAft>
                <a:spcPts val="600"/>
              </a:spcAft>
              <a:buClr>
                <a:srgbClr val="92D050"/>
              </a:buClr>
              <a:buFont typeface="+mj-lt"/>
              <a:buAutoNum type="arabicPeriod"/>
            </a:pPr>
            <a:r>
              <a:rPr lang="en-US" sz="2600" b="1" dirty="0">
                <a:solidFill>
                  <a:schemeClr val="tx1">
                    <a:lumMod val="65000"/>
                    <a:lumOff val="35000"/>
                  </a:schemeClr>
                </a:solidFill>
              </a:rPr>
              <a:t>Learn</a:t>
            </a:r>
            <a:r>
              <a:rPr lang="en-US" sz="2600" dirty="0">
                <a:solidFill>
                  <a:schemeClr val="tx1">
                    <a:lumMod val="65000"/>
                    <a:lumOff val="35000"/>
                  </a:schemeClr>
                </a:solidFill>
              </a:rPr>
              <a:t> from experience — the opportunities for improvement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667000" y="0"/>
            <a:ext cx="6391275"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rPr>
              <a:t>RBPS: Four Accident Prevention Pillars</a:t>
            </a:r>
          </a:p>
        </p:txBody>
      </p:sp>
    </p:spTree>
    <p:extLst>
      <p:ext uri="{BB962C8B-B14F-4D97-AF65-F5344CB8AC3E}">
        <p14:creationId xmlns:p14="http://schemas.microsoft.com/office/powerpoint/2010/main" val="79551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458200" cy="5410200"/>
          </a:xfrm>
        </p:spPr>
        <p:txBody>
          <a:bodyPr>
            <a:normAutofit/>
          </a:bodyPr>
          <a:lstStyle/>
          <a:p>
            <a:pPr>
              <a:spcBef>
                <a:spcPts val="600"/>
              </a:spcBef>
              <a:spcAft>
                <a:spcPts val="600"/>
              </a:spcAft>
              <a:buClr>
                <a:srgbClr val="89CC40"/>
              </a:buClr>
              <a:buSzPct val="95000"/>
            </a:pPr>
            <a:r>
              <a:rPr lang="en-US" sz="2600" dirty="0">
                <a:solidFill>
                  <a:schemeClr val="tx1">
                    <a:lumMod val="65000"/>
                    <a:lumOff val="35000"/>
                  </a:schemeClr>
                </a:solidFill>
              </a:rPr>
              <a:t>The RBPS approach recognizes that all hazards and risks are not equal.</a:t>
            </a:r>
          </a:p>
          <a:p>
            <a:pPr>
              <a:spcBef>
                <a:spcPts val="600"/>
              </a:spcBef>
              <a:spcAft>
                <a:spcPts val="600"/>
              </a:spcAft>
              <a:buClr>
                <a:srgbClr val="89CC40"/>
              </a:buClr>
              <a:buSzPct val="95000"/>
            </a:pPr>
            <a:r>
              <a:rPr lang="en-US" sz="2600" dirty="0">
                <a:solidFill>
                  <a:schemeClr val="tx1">
                    <a:lumMod val="65000"/>
                    <a:lumOff val="35000"/>
                  </a:schemeClr>
                </a:solidFill>
              </a:rPr>
              <a:t>It focuses more resources on greater hazards and higher risks. </a:t>
            </a:r>
          </a:p>
          <a:p>
            <a:pPr>
              <a:spcBef>
                <a:spcPts val="600"/>
              </a:spcBef>
              <a:spcAft>
                <a:spcPts val="600"/>
              </a:spcAft>
              <a:buClr>
                <a:srgbClr val="89CC40"/>
              </a:buClr>
              <a:buSzPct val="95000"/>
            </a:pPr>
            <a:r>
              <a:rPr lang="en-US" sz="2600" dirty="0">
                <a:solidFill>
                  <a:schemeClr val="tx1">
                    <a:lumMod val="65000"/>
                    <a:lumOff val="35000"/>
                  </a:schemeClr>
                </a:solidFill>
              </a:rPr>
              <a:t>It puts just enough energy into each activity to meet the anticipated needs for that activity.</a:t>
            </a:r>
          </a:p>
          <a:p>
            <a:pPr>
              <a:spcBef>
                <a:spcPts val="600"/>
              </a:spcBef>
              <a:spcAft>
                <a:spcPts val="600"/>
              </a:spcAft>
              <a:buClr>
                <a:srgbClr val="89CC40"/>
              </a:buClr>
              <a:buSzPct val="95000"/>
            </a:pPr>
            <a:r>
              <a:rPr lang="en-US" sz="2600" dirty="0">
                <a:solidFill>
                  <a:schemeClr val="tx1">
                    <a:lumMod val="65000"/>
                    <a:lumOff val="35000"/>
                  </a:schemeClr>
                </a:solidFill>
              </a:rPr>
              <a:t>Limited company resources can be optimally apportioned to improve both facility safety performance and overall business performance.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667000" y="76200"/>
            <a:ext cx="6391275"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rPr>
              <a:t>The RBPS Approach</a:t>
            </a:r>
          </a:p>
        </p:txBody>
      </p:sp>
    </p:spTree>
    <p:extLst>
      <p:ext uri="{BB962C8B-B14F-4D97-AF65-F5344CB8AC3E}">
        <p14:creationId xmlns:p14="http://schemas.microsoft.com/office/powerpoint/2010/main" val="74033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610600" cy="5599941"/>
          </a:xfrm>
        </p:spPr>
        <p:txBody>
          <a:bodyPr numCol="2">
            <a:normAutofit/>
          </a:bodyPr>
          <a:lstStyle/>
          <a:p>
            <a:pPr>
              <a:spcBef>
                <a:spcPts val="600"/>
              </a:spcBef>
              <a:spcAft>
                <a:spcPts val="600"/>
              </a:spcAft>
              <a:buClr>
                <a:srgbClr val="89CC40"/>
              </a:buClr>
              <a:buSzPct val="100000"/>
            </a:pPr>
            <a:r>
              <a:rPr lang="en-US" sz="2000" dirty="0">
                <a:solidFill>
                  <a:schemeClr val="tx1">
                    <a:lumMod val="65000"/>
                    <a:lumOff val="35000"/>
                  </a:schemeClr>
                </a:solidFill>
              </a:rPr>
              <a:t>Obtain management commitment and support.</a:t>
            </a:r>
          </a:p>
          <a:p>
            <a:pPr>
              <a:spcBef>
                <a:spcPts val="600"/>
              </a:spcBef>
              <a:spcAft>
                <a:spcPts val="600"/>
              </a:spcAft>
              <a:buClr>
                <a:srgbClr val="89CC40"/>
              </a:buClr>
              <a:buSzPct val="100000"/>
            </a:pPr>
            <a:r>
              <a:rPr lang="en-US" sz="2000" dirty="0">
                <a:solidFill>
                  <a:schemeClr val="tx1">
                    <a:lumMod val="65000"/>
                    <a:lumOff val="35000"/>
                  </a:schemeClr>
                </a:solidFill>
              </a:rPr>
              <a:t>Solicit assistance.</a:t>
            </a:r>
          </a:p>
          <a:p>
            <a:pPr>
              <a:spcBef>
                <a:spcPts val="600"/>
              </a:spcBef>
              <a:spcAft>
                <a:spcPts val="600"/>
              </a:spcAft>
              <a:buClr>
                <a:srgbClr val="89CC40"/>
              </a:buClr>
              <a:buSzPct val="100000"/>
            </a:pPr>
            <a:r>
              <a:rPr lang="en-US" sz="2000" dirty="0">
                <a:solidFill>
                  <a:schemeClr val="tx1">
                    <a:lumMod val="65000"/>
                    <a:lumOff val="35000"/>
                  </a:schemeClr>
                </a:solidFill>
              </a:rPr>
              <a:t>Ensure adequate resource </a:t>
            </a:r>
            <a:br>
              <a:rPr lang="en-US" sz="2000" dirty="0">
                <a:solidFill>
                  <a:schemeClr val="tx1">
                    <a:lumMod val="65000"/>
                    <a:lumOff val="35000"/>
                  </a:schemeClr>
                </a:solidFill>
              </a:rPr>
            </a:br>
            <a:r>
              <a:rPr lang="en-US" sz="2000" dirty="0">
                <a:solidFill>
                  <a:schemeClr val="tx1">
                    <a:lumMod val="65000"/>
                    <a:lumOff val="35000"/>
                  </a:schemeClr>
                </a:solidFill>
              </a:rPr>
              <a:t>allocation.</a:t>
            </a:r>
          </a:p>
          <a:p>
            <a:pPr>
              <a:spcBef>
                <a:spcPts val="600"/>
              </a:spcBef>
              <a:spcAft>
                <a:spcPts val="600"/>
              </a:spcAft>
              <a:buClr>
                <a:srgbClr val="89CC40"/>
              </a:buClr>
              <a:buSzPct val="100000"/>
            </a:pPr>
            <a:r>
              <a:rPr lang="en-US" sz="2000" dirty="0">
                <a:solidFill>
                  <a:schemeClr val="tx1">
                    <a:lumMod val="65000"/>
                    <a:lumOff val="35000"/>
                  </a:schemeClr>
                </a:solidFill>
              </a:rPr>
              <a:t>Define scope and objectives.</a:t>
            </a:r>
          </a:p>
          <a:p>
            <a:pPr>
              <a:spcBef>
                <a:spcPts val="600"/>
              </a:spcBef>
              <a:spcAft>
                <a:spcPts val="600"/>
              </a:spcAft>
              <a:buClr>
                <a:srgbClr val="89CC40"/>
              </a:buClr>
              <a:buSzPct val="100000"/>
            </a:pPr>
            <a:r>
              <a:rPr lang="en-US" sz="2000" dirty="0">
                <a:solidFill>
                  <a:schemeClr val="tx1">
                    <a:lumMod val="65000"/>
                    <a:lumOff val="35000"/>
                  </a:schemeClr>
                </a:solidFill>
              </a:rPr>
              <a:t>Define roles and responsibilities.</a:t>
            </a:r>
          </a:p>
          <a:p>
            <a:pPr>
              <a:spcBef>
                <a:spcPts val="600"/>
              </a:spcBef>
              <a:spcAft>
                <a:spcPts val="600"/>
              </a:spcAft>
              <a:buClr>
                <a:srgbClr val="89CC40"/>
              </a:buClr>
              <a:buSzPct val="100000"/>
            </a:pPr>
            <a:r>
              <a:rPr lang="en-US" sz="2000" dirty="0">
                <a:solidFill>
                  <a:schemeClr val="tx1">
                    <a:lumMod val="65000"/>
                    <a:lumOff val="35000"/>
                  </a:schemeClr>
                </a:solidFill>
              </a:rPr>
              <a:t>Manage expectations.</a:t>
            </a:r>
          </a:p>
          <a:p>
            <a:pPr>
              <a:spcBef>
                <a:spcPts val="600"/>
              </a:spcBef>
              <a:spcAft>
                <a:spcPts val="600"/>
              </a:spcAft>
              <a:buClr>
                <a:srgbClr val="89CC40"/>
              </a:buClr>
              <a:buSzPct val="100000"/>
            </a:pPr>
            <a:r>
              <a:rPr lang="en-US" sz="2000" dirty="0">
                <a:solidFill>
                  <a:schemeClr val="tx1">
                    <a:lumMod val="65000"/>
                    <a:lumOff val="35000"/>
                  </a:schemeClr>
                </a:solidFill>
              </a:rPr>
              <a:t>Communicate. </a:t>
            </a:r>
          </a:p>
          <a:p>
            <a:pPr>
              <a:spcBef>
                <a:spcPts val="600"/>
              </a:spcBef>
              <a:spcAft>
                <a:spcPts val="600"/>
              </a:spcAft>
              <a:buClr>
                <a:srgbClr val="89CC40"/>
              </a:buClr>
              <a:buSzPct val="100000"/>
            </a:pPr>
            <a:r>
              <a:rPr lang="en-US" sz="2000" dirty="0">
                <a:solidFill>
                  <a:schemeClr val="tx1">
                    <a:lumMod val="65000"/>
                    <a:lumOff val="35000"/>
                  </a:schemeClr>
                </a:solidFill>
              </a:rPr>
              <a:t>Advance in discrete, manageable </a:t>
            </a:r>
            <a:br>
              <a:rPr lang="en-US" sz="2000" dirty="0">
                <a:solidFill>
                  <a:schemeClr val="tx1">
                    <a:lumMod val="65000"/>
                    <a:lumOff val="35000"/>
                  </a:schemeClr>
                </a:solidFill>
              </a:rPr>
            </a:br>
            <a:r>
              <a:rPr lang="en-US" sz="2000" dirty="0">
                <a:solidFill>
                  <a:schemeClr val="tx1">
                    <a:lumMod val="65000"/>
                    <a:lumOff val="35000"/>
                  </a:schemeClr>
                </a:solidFill>
              </a:rPr>
              <a:t>and well defined steps.</a:t>
            </a:r>
          </a:p>
          <a:p>
            <a:pPr>
              <a:spcBef>
                <a:spcPts val="600"/>
              </a:spcBef>
              <a:spcAft>
                <a:spcPts val="600"/>
              </a:spcAft>
              <a:buClr>
                <a:srgbClr val="89CC40"/>
              </a:buClr>
              <a:buSzPct val="100000"/>
            </a:pPr>
            <a:r>
              <a:rPr lang="en-US" sz="2000" dirty="0">
                <a:solidFill>
                  <a:schemeClr val="tx1">
                    <a:lumMod val="65000"/>
                    <a:lumOff val="35000"/>
                  </a:schemeClr>
                </a:solidFill>
              </a:rPr>
              <a:t>Keep it simple.</a:t>
            </a:r>
          </a:p>
          <a:p>
            <a:pPr>
              <a:spcBef>
                <a:spcPts val="600"/>
              </a:spcBef>
              <a:spcAft>
                <a:spcPts val="600"/>
              </a:spcAft>
              <a:buClr>
                <a:srgbClr val="89CC40"/>
              </a:buClr>
              <a:buSzPct val="100000"/>
            </a:pPr>
            <a:r>
              <a:rPr lang="en-US" sz="2000" dirty="0">
                <a:solidFill>
                  <a:schemeClr val="tx1">
                    <a:lumMod val="65000"/>
                    <a:lumOff val="35000"/>
                  </a:schemeClr>
                </a:solidFill>
              </a:rPr>
              <a:t>Obtain widespread commitment.</a:t>
            </a:r>
          </a:p>
          <a:p>
            <a:pPr>
              <a:spcBef>
                <a:spcPts val="600"/>
              </a:spcBef>
              <a:spcAft>
                <a:spcPts val="600"/>
              </a:spcAft>
              <a:buClr>
                <a:srgbClr val="89CC40"/>
              </a:buClr>
              <a:buSzPct val="100000"/>
            </a:pPr>
            <a:r>
              <a:rPr lang="en-US" sz="2000" dirty="0">
                <a:solidFill>
                  <a:schemeClr val="tx1">
                    <a:lumMod val="65000"/>
                    <a:lumOff val="35000"/>
                  </a:schemeClr>
                </a:solidFill>
              </a:rPr>
              <a:t>Provide adequate training.</a:t>
            </a:r>
          </a:p>
          <a:p>
            <a:pPr>
              <a:spcBef>
                <a:spcPts val="600"/>
              </a:spcBef>
              <a:spcAft>
                <a:spcPts val="600"/>
              </a:spcAft>
              <a:buClr>
                <a:srgbClr val="89CC40"/>
              </a:buClr>
              <a:buSzPct val="100000"/>
            </a:pPr>
            <a:r>
              <a:rPr lang="en-US" sz="2000" dirty="0">
                <a:solidFill>
                  <a:schemeClr val="tx1">
                    <a:lumMod val="65000"/>
                    <a:lumOff val="35000"/>
                  </a:schemeClr>
                </a:solidFill>
              </a:rPr>
              <a:t>Field-test the system prior to official implementation.</a:t>
            </a:r>
          </a:p>
          <a:p>
            <a:pPr>
              <a:spcBef>
                <a:spcPts val="600"/>
              </a:spcBef>
              <a:spcAft>
                <a:spcPts val="600"/>
              </a:spcAft>
              <a:buClr>
                <a:srgbClr val="89CC40"/>
              </a:buClr>
              <a:buSzPct val="100000"/>
            </a:pPr>
            <a:r>
              <a:rPr lang="en-US" sz="2000" dirty="0">
                <a:solidFill>
                  <a:schemeClr val="tx1">
                    <a:lumMod val="65000"/>
                    <a:lumOff val="35000"/>
                  </a:schemeClr>
                </a:solidFill>
              </a:rPr>
              <a:t>Develop tools to streamline future implementation activities.</a:t>
            </a:r>
          </a:p>
          <a:p>
            <a:pPr>
              <a:spcBef>
                <a:spcPts val="600"/>
              </a:spcBef>
              <a:spcAft>
                <a:spcPts val="600"/>
              </a:spcAft>
              <a:buClr>
                <a:srgbClr val="89CC40"/>
              </a:buClr>
              <a:buSzPct val="100000"/>
            </a:pPr>
            <a:r>
              <a:rPr lang="en-US" sz="2000" dirty="0">
                <a:solidFill>
                  <a:schemeClr val="tx1">
                    <a:lumMod val="65000"/>
                    <a:lumOff val="35000"/>
                  </a:schemeClr>
                </a:solidFill>
              </a:rPr>
              <a:t>Apply proven project management tools and methods.</a:t>
            </a:r>
          </a:p>
          <a:p>
            <a:pPr>
              <a:spcBef>
                <a:spcPts val="600"/>
              </a:spcBef>
              <a:spcAft>
                <a:spcPts val="600"/>
              </a:spcAft>
              <a:buClr>
                <a:srgbClr val="89CC40"/>
              </a:buClr>
              <a:buSzPct val="100000"/>
            </a:pPr>
            <a:r>
              <a:rPr lang="en-US" sz="2000" dirty="0">
                <a:solidFill>
                  <a:schemeClr val="tx1">
                    <a:lumMod val="65000"/>
                    <a:lumOff val="35000"/>
                  </a:schemeClr>
                </a:solidFill>
              </a:rPr>
              <a:t>Be flexible and be aware.</a:t>
            </a:r>
          </a:p>
          <a:p>
            <a:pPr>
              <a:spcBef>
                <a:spcPts val="600"/>
              </a:spcBef>
              <a:spcAft>
                <a:spcPts val="600"/>
              </a:spcAft>
              <a:buClr>
                <a:srgbClr val="89CC40"/>
              </a:buClr>
              <a:buSzPct val="100000"/>
            </a:pPr>
            <a:r>
              <a:rPr lang="en-US" sz="2000" dirty="0">
                <a:solidFill>
                  <a:schemeClr val="tx1">
                    <a:lumMod val="65000"/>
                    <a:lumOff val="35000"/>
                  </a:schemeClr>
                </a:solidFill>
              </a:rPr>
              <a:t>Continually reinforce the commitment.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667000" y="0"/>
            <a:ext cx="6477000" cy="9144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First Steps - Implementation of an RBPS Management System</a:t>
            </a:r>
          </a:p>
        </p:txBody>
      </p:sp>
    </p:spTree>
    <p:extLst>
      <p:ext uri="{BB962C8B-B14F-4D97-AF65-F5344CB8AC3E}">
        <p14:creationId xmlns:p14="http://schemas.microsoft.com/office/powerpoint/2010/main" val="2857240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066800"/>
            <a:ext cx="8458200" cy="4154984"/>
          </a:xfrm>
          <a:prstGeom prst="rect">
            <a:avLst/>
          </a:prstGeom>
        </p:spPr>
        <p:txBody>
          <a:bodyPr wrap="square">
            <a:spAutoFit/>
          </a:bodyPr>
          <a:lstStyle/>
          <a:p>
            <a:pPr>
              <a:spcBef>
                <a:spcPts val="600"/>
              </a:spcBef>
              <a:spcAft>
                <a:spcPts val="600"/>
              </a:spcAft>
            </a:pPr>
            <a:r>
              <a:rPr lang="en-US" sz="2600" dirty="0">
                <a:solidFill>
                  <a:schemeClr val="tx1">
                    <a:lumMod val="65000"/>
                    <a:lumOff val="35000"/>
                  </a:schemeClr>
                </a:solidFill>
              </a:rPr>
              <a:t>Three RBPS criteria should be considered for improving a PSM system: </a:t>
            </a:r>
          </a:p>
          <a:p>
            <a:pPr marL="514350"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Understanding of the hazards and risks of the facilities and operations.</a:t>
            </a:r>
          </a:p>
          <a:p>
            <a:pPr marL="514350"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Understanding of the demand for (and resources used in) process safety activities.</a:t>
            </a:r>
          </a:p>
          <a:p>
            <a:pPr marL="514350"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Understanding of how process safety activities are influenced by the process safety culture within the organization.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126"/>
            <a:ext cx="9144000" cy="103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667000" y="0"/>
            <a:ext cx="6391275" cy="990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Select RBPS Elements that Provide Greatest Risk Benefit to the Facility</a:t>
            </a:r>
          </a:p>
        </p:txBody>
      </p:sp>
    </p:spTree>
    <p:extLst>
      <p:ext uri="{BB962C8B-B14F-4D97-AF65-F5344CB8AC3E}">
        <p14:creationId xmlns:p14="http://schemas.microsoft.com/office/powerpoint/2010/main" val="247474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8" y="905540"/>
            <a:ext cx="8991600" cy="595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6248400"/>
            <a:ext cx="2813591" cy="400110"/>
          </a:xfrm>
          <a:prstGeom prst="rect">
            <a:avLst/>
          </a:prstGeom>
          <a:noFill/>
        </p:spPr>
        <p:txBody>
          <a:bodyPr wrap="none" rtlCol="0">
            <a:spAutoFit/>
          </a:bodyPr>
          <a:lstStyle/>
          <a:p>
            <a:r>
              <a:rPr lang="en-US" sz="1000" dirty="0"/>
              <a:t>CCPS,  Guidelines for Risk-Based Process Safety </a:t>
            </a:r>
          </a:p>
          <a:p>
            <a:r>
              <a:rPr lang="en-US" sz="1000" dirty="0"/>
              <a:t>Copyright © 2007 </a:t>
            </a:r>
            <a:r>
              <a:rPr lang="en-US" sz="1000" dirty="0" err="1"/>
              <a:t>AIChE</a:t>
            </a:r>
            <a:r>
              <a:rPr lang="en-US" sz="1000" dirty="0"/>
              <a:t> and used with permission</a:t>
            </a:r>
          </a:p>
        </p:txBody>
      </p:sp>
      <p:sp>
        <p:nvSpPr>
          <p:cNvPr id="6" name="Title 1"/>
          <p:cNvSpPr txBox="1">
            <a:spLocks/>
          </p:cNvSpPr>
          <p:nvPr/>
        </p:nvSpPr>
        <p:spPr>
          <a:xfrm>
            <a:off x="2667000" y="0"/>
            <a:ext cx="6563168" cy="9906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bg1"/>
                </a:solidFill>
              </a:rPr>
              <a:t>Select RBPS Elements that Provide Greatest Risk Benefit to the Facility </a:t>
            </a:r>
            <a:r>
              <a:rPr lang="en-US" sz="2600" b="1" dirty="0">
                <a:solidFill>
                  <a:schemeClr val="bg1"/>
                </a:solidFill>
              </a:rPr>
              <a:t>(continued)</a:t>
            </a:r>
          </a:p>
        </p:txBody>
      </p:sp>
    </p:spTree>
    <p:extLst>
      <p:ext uri="{BB962C8B-B14F-4D97-AF65-F5344CB8AC3E}">
        <p14:creationId xmlns:p14="http://schemas.microsoft.com/office/powerpoint/2010/main" val="350169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819" y="952500"/>
            <a:ext cx="8763000" cy="5753100"/>
          </a:xfrm>
        </p:spPr>
        <p:txBody>
          <a:bodyPr>
            <a:noAutofit/>
          </a:bodyPr>
          <a:lstStyle/>
          <a:p>
            <a:pPr>
              <a:spcBef>
                <a:spcPts val="300"/>
              </a:spcBef>
              <a:spcAft>
                <a:spcPts val="300"/>
              </a:spcAft>
              <a:buClr>
                <a:srgbClr val="89CC40"/>
              </a:buClr>
              <a:buSzPct val="97000"/>
            </a:pPr>
            <a:r>
              <a:rPr lang="en-US" sz="2000" dirty="0">
                <a:solidFill>
                  <a:schemeClr val="tx1">
                    <a:lumMod val="65000"/>
                    <a:lumOff val="35000"/>
                  </a:schemeClr>
                </a:solidFill>
              </a:rPr>
              <a:t>Develop and deploy a strategy to implement a process safety management system.</a:t>
            </a:r>
          </a:p>
          <a:p>
            <a:pPr>
              <a:spcBef>
                <a:spcPts val="300"/>
              </a:spcBef>
              <a:spcAft>
                <a:spcPts val="300"/>
              </a:spcAft>
              <a:buClr>
                <a:srgbClr val="89CC40"/>
              </a:buClr>
              <a:buSzPct val="97000"/>
            </a:pPr>
            <a:r>
              <a:rPr lang="en-US" sz="2000" dirty="0">
                <a:solidFill>
                  <a:schemeClr val="tx1">
                    <a:lumMod val="65000"/>
                    <a:lumOff val="35000"/>
                  </a:schemeClr>
                </a:solidFill>
              </a:rPr>
              <a:t>Determine current state by performing  a self assessment  or benchmarking study for elements of interest.  If you are unable to include all 20 RBPS elements, consider including the 10 listed on slide </a:t>
            </a:r>
            <a:r>
              <a:rPr lang="en-US" sz="2000" dirty="0"/>
              <a:t>22</a:t>
            </a:r>
            <a:r>
              <a:rPr lang="en-US" sz="2000" dirty="0">
                <a:solidFill>
                  <a:schemeClr val="tx1">
                    <a:lumMod val="65000"/>
                    <a:lumOff val="35000"/>
                  </a:schemeClr>
                </a:solidFill>
              </a:rPr>
              <a:t> in combination with the self assessment tool described in </a:t>
            </a:r>
            <a:r>
              <a:rPr lang="en-US" sz="2000" dirty="0"/>
              <a:t>slides 20 and 21</a:t>
            </a:r>
            <a:r>
              <a:rPr lang="en-US" sz="2000" dirty="0">
                <a:solidFill>
                  <a:schemeClr val="tx1">
                    <a:lumMod val="65000"/>
                    <a:lumOff val="35000"/>
                  </a:schemeClr>
                </a:solidFill>
              </a:rPr>
              <a:t>.</a:t>
            </a:r>
          </a:p>
          <a:p>
            <a:pPr>
              <a:spcBef>
                <a:spcPts val="300"/>
              </a:spcBef>
              <a:spcAft>
                <a:spcPts val="300"/>
              </a:spcAft>
              <a:buClr>
                <a:srgbClr val="89CC40"/>
              </a:buClr>
              <a:buSzPct val="97000"/>
            </a:pPr>
            <a:r>
              <a:rPr lang="en-US" sz="2000" dirty="0">
                <a:solidFill>
                  <a:schemeClr val="tx1">
                    <a:lumMod val="65000"/>
                    <a:lumOff val="35000"/>
                  </a:schemeClr>
                </a:solidFill>
              </a:rPr>
              <a:t>Develop multi-year roadmaps to close gaps and achieve desired level of process safety maturity. Track progress on maturity curves.</a:t>
            </a:r>
          </a:p>
          <a:p>
            <a:pPr>
              <a:spcBef>
                <a:spcPts val="300"/>
              </a:spcBef>
              <a:spcAft>
                <a:spcPts val="300"/>
              </a:spcAft>
              <a:buClr>
                <a:srgbClr val="89CC40"/>
              </a:buClr>
              <a:buSzPct val="97000"/>
            </a:pPr>
            <a:r>
              <a:rPr lang="en-US" sz="2000" dirty="0">
                <a:solidFill>
                  <a:schemeClr val="tx1">
                    <a:lumMod val="65000"/>
                    <a:lumOff val="35000"/>
                  </a:schemeClr>
                </a:solidFill>
              </a:rPr>
              <a:t>Develop and deploy a Process Safety Communication Plan.</a:t>
            </a:r>
          </a:p>
          <a:p>
            <a:pPr>
              <a:spcBef>
                <a:spcPts val="300"/>
              </a:spcBef>
              <a:spcAft>
                <a:spcPts val="300"/>
              </a:spcAft>
              <a:buClr>
                <a:srgbClr val="89CC40"/>
              </a:buClr>
              <a:buSzPct val="97000"/>
            </a:pPr>
            <a:r>
              <a:rPr lang="en-US" sz="2000" dirty="0">
                <a:solidFill>
                  <a:schemeClr val="tx1">
                    <a:lumMod val="65000"/>
                    <a:lumOff val="35000"/>
                  </a:schemeClr>
                </a:solidFill>
              </a:rPr>
              <a:t>Establish interdependencies and integration of process safety management with other initiatives underway and add process safety rigor.</a:t>
            </a:r>
          </a:p>
          <a:p>
            <a:pPr>
              <a:spcBef>
                <a:spcPts val="300"/>
              </a:spcBef>
              <a:spcAft>
                <a:spcPts val="300"/>
              </a:spcAft>
              <a:buClr>
                <a:srgbClr val="89CC40"/>
              </a:buClr>
              <a:buSzPct val="97000"/>
            </a:pPr>
            <a:r>
              <a:rPr lang="en-US" sz="2000" dirty="0">
                <a:solidFill>
                  <a:schemeClr val="tx1">
                    <a:lumMod val="65000"/>
                    <a:lumOff val="35000"/>
                  </a:schemeClr>
                </a:solidFill>
              </a:rPr>
              <a:t>Establish leading and lagging metrics relevant to the organization or to the current maturity level. Over time more metrics can be evaluated.</a:t>
            </a:r>
          </a:p>
          <a:p>
            <a:pPr>
              <a:spcBef>
                <a:spcPts val="300"/>
              </a:spcBef>
              <a:spcAft>
                <a:spcPts val="300"/>
              </a:spcAft>
              <a:buClr>
                <a:srgbClr val="89CC40"/>
              </a:buClr>
              <a:buSzPct val="97000"/>
            </a:pPr>
            <a:r>
              <a:rPr lang="en-US" sz="2000" dirty="0">
                <a:solidFill>
                  <a:schemeClr val="tx1">
                    <a:lumMod val="65000"/>
                    <a:lumOff val="35000"/>
                  </a:schemeClr>
                </a:solidFill>
              </a:rPr>
              <a:t>Consider implementing a management review and continuous improvement process.</a:t>
            </a:r>
          </a:p>
          <a:p>
            <a:pPr>
              <a:spcBef>
                <a:spcPts val="300"/>
              </a:spcBef>
              <a:spcAft>
                <a:spcPts val="300"/>
              </a:spcAft>
              <a:buClr>
                <a:srgbClr val="89CC40"/>
              </a:buClr>
              <a:buSzPct val="97000"/>
            </a:pPr>
            <a:r>
              <a:rPr lang="en-US" sz="2000" dirty="0">
                <a:solidFill>
                  <a:schemeClr val="tx1">
                    <a:lumMod val="65000"/>
                    <a:lumOff val="35000"/>
                  </a:schemeClr>
                </a:solidFill>
              </a:rPr>
              <a:t>Review implementation effectiveness.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670544" y="-38100"/>
            <a:ext cx="6391275"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rPr>
              <a:t>Successful Deployment of an RBPS Management System</a:t>
            </a:r>
          </a:p>
        </p:txBody>
      </p:sp>
    </p:spTree>
    <p:extLst>
      <p:ext uri="{BB962C8B-B14F-4D97-AF65-F5344CB8AC3E}">
        <p14:creationId xmlns:p14="http://schemas.microsoft.com/office/powerpoint/2010/main" val="323527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930"/>
          <a:stretch/>
        </p:blipFill>
        <p:spPr bwMode="auto">
          <a:xfrm>
            <a:off x="170579" y="1219200"/>
            <a:ext cx="8916713" cy="5638799"/>
          </a:xfrm>
          <a:prstGeom prst="rect">
            <a:avLst/>
          </a:prstGeom>
          <a:solidFill>
            <a:schemeClr val="bg1">
              <a:lumMod val="95000"/>
            </a:schemeClr>
          </a:solidFill>
          <a:ln>
            <a:noFill/>
          </a:ln>
          <a:effectLs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667000" y="12405"/>
            <a:ext cx="6391275"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rPr>
              <a:t>RBPS Systems Implementation Examples</a:t>
            </a:r>
          </a:p>
        </p:txBody>
      </p:sp>
      <p:sp>
        <p:nvSpPr>
          <p:cNvPr id="6" name="TextBox 5"/>
          <p:cNvSpPr txBox="1"/>
          <p:nvPr/>
        </p:nvSpPr>
        <p:spPr>
          <a:xfrm>
            <a:off x="6224892" y="6457889"/>
            <a:ext cx="2813591" cy="400110"/>
          </a:xfrm>
          <a:prstGeom prst="rect">
            <a:avLst/>
          </a:prstGeom>
          <a:noFill/>
        </p:spPr>
        <p:txBody>
          <a:bodyPr wrap="none" rtlCol="0">
            <a:spAutoFit/>
          </a:bodyPr>
          <a:lstStyle/>
          <a:p>
            <a:r>
              <a:rPr lang="en-US" sz="1000" dirty="0"/>
              <a:t>CCPS,  Guidelines for Risk-Based Process Safety </a:t>
            </a:r>
          </a:p>
          <a:p>
            <a:r>
              <a:rPr lang="en-US" sz="1000" dirty="0"/>
              <a:t>Copyright © 2007 </a:t>
            </a:r>
            <a:r>
              <a:rPr lang="en-US" sz="1000" dirty="0" err="1"/>
              <a:t>AIChE</a:t>
            </a:r>
            <a:r>
              <a:rPr lang="en-US" sz="1000" dirty="0"/>
              <a:t> and used with permission</a:t>
            </a:r>
          </a:p>
        </p:txBody>
      </p:sp>
      <p:sp>
        <p:nvSpPr>
          <p:cNvPr id="2" name="TextBox 1"/>
          <p:cNvSpPr txBox="1"/>
          <p:nvPr/>
        </p:nvSpPr>
        <p:spPr>
          <a:xfrm>
            <a:off x="304800" y="1567934"/>
            <a:ext cx="2362200" cy="184666"/>
          </a:xfrm>
          <a:prstGeom prst="rect">
            <a:avLst/>
          </a:prstGeom>
          <a:solidFill>
            <a:schemeClr val="bg1">
              <a:lumMod val="95000"/>
            </a:schemeClr>
          </a:solidFill>
        </p:spPr>
        <p:txBody>
          <a:bodyPr wrap="square" lIns="0" tIns="0" rIns="0" bIns="0" rtlCol="0">
            <a:spAutoFit/>
          </a:bodyPr>
          <a:lstStyle/>
          <a:p>
            <a:r>
              <a:rPr lang="en-US" sz="1200" b="1" kern="1400" dirty="0">
                <a:latin typeface="Arial Narrow" panose="020B0606020202030204" pitchFamily="34" charset="0"/>
              </a:rPr>
              <a:t>Ex 1: Upgrading Operating Procedures</a:t>
            </a:r>
          </a:p>
        </p:txBody>
      </p:sp>
      <p:sp>
        <p:nvSpPr>
          <p:cNvPr id="7" name="TextBox 6"/>
          <p:cNvSpPr txBox="1"/>
          <p:nvPr/>
        </p:nvSpPr>
        <p:spPr>
          <a:xfrm>
            <a:off x="2819400" y="1567934"/>
            <a:ext cx="2362200" cy="184666"/>
          </a:xfrm>
          <a:prstGeom prst="rect">
            <a:avLst/>
          </a:prstGeom>
          <a:solidFill>
            <a:schemeClr val="bg1">
              <a:lumMod val="95000"/>
            </a:schemeClr>
          </a:solidFill>
        </p:spPr>
        <p:txBody>
          <a:bodyPr wrap="square" lIns="0" tIns="0" rIns="0" bIns="0" rtlCol="0">
            <a:spAutoFit/>
          </a:bodyPr>
          <a:lstStyle/>
          <a:p>
            <a:r>
              <a:rPr lang="en-US" sz="1200" b="1" kern="2200" dirty="0">
                <a:latin typeface="Arial Narrow" panose="020B0606020202030204" pitchFamily="34" charset="0"/>
              </a:rPr>
              <a:t>Ex 2: Upgrading Conduct of Operations</a:t>
            </a:r>
          </a:p>
        </p:txBody>
      </p:sp>
      <p:sp>
        <p:nvSpPr>
          <p:cNvPr id="8" name="TextBox 7"/>
          <p:cNvSpPr txBox="1"/>
          <p:nvPr/>
        </p:nvSpPr>
        <p:spPr>
          <a:xfrm>
            <a:off x="5363846" y="1567934"/>
            <a:ext cx="3627753" cy="184666"/>
          </a:xfrm>
          <a:prstGeom prst="rect">
            <a:avLst/>
          </a:prstGeom>
          <a:solidFill>
            <a:schemeClr val="bg1">
              <a:lumMod val="95000"/>
            </a:schemeClr>
          </a:solidFill>
        </p:spPr>
        <p:txBody>
          <a:bodyPr wrap="square" lIns="0" tIns="0" rIns="0" bIns="0" rtlCol="0">
            <a:spAutoFit/>
          </a:bodyPr>
          <a:lstStyle/>
          <a:p>
            <a:r>
              <a:rPr lang="en-US" sz="1200" b="1" dirty="0">
                <a:latin typeface="Arial Narrow" panose="020B0606020202030204" pitchFamily="34" charset="0"/>
              </a:rPr>
              <a:t>Ex 3: Upgrading </a:t>
            </a:r>
            <a:r>
              <a:rPr lang="en-US" sz="1200" b="1" dirty="0" err="1">
                <a:latin typeface="Arial Narrow" panose="020B0606020202030204" pitchFamily="34" charset="0"/>
              </a:rPr>
              <a:t>MoC</a:t>
            </a:r>
            <a:r>
              <a:rPr lang="en-US" sz="1200" b="1" dirty="0">
                <a:latin typeface="Arial Narrow" panose="020B0606020202030204" pitchFamily="34" charset="0"/>
              </a:rPr>
              <a:t> Element</a:t>
            </a:r>
          </a:p>
        </p:txBody>
      </p:sp>
      <p:sp>
        <p:nvSpPr>
          <p:cNvPr id="9" name="TextBox 8"/>
          <p:cNvSpPr txBox="1"/>
          <p:nvPr/>
        </p:nvSpPr>
        <p:spPr>
          <a:xfrm>
            <a:off x="5372100" y="1326929"/>
            <a:ext cx="2552700" cy="184666"/>
          </a:xfrm>
          <a:prstGeom prst="rect">
            <a:avLst/>
          </a:prstGeom>
          <a:solidFill>
            <a:schemeClr val="bg1">
              <a:lumMod val="95000"/>
            </a:schemeClr>
          </a:solidFill>
        </p:spPr>
        <p:txBody>
          <a:bodyPr wrap="square" lIns="0" tIns="0" rIns="0" bIns="0" rtlCol="0">
            <a:spAutoFit/>
          </a:bodyPr>
          <a:lstStyle/>
          <a:p>
            <a:r>
              <a:rPr lang="en-US" sz="1200" b="1" dirty="0">
                <a:solidFill>
                  <a:srgbClr val="FF0000"/>
                </a:solidFill>
                <a:latin typeface="Arial Narrow" panose="020B0606020202030204" pitchFamily="34" charset="0"/>
              </a:rPr>
              <a:t>Key Principles and essential Features -</a:t>
            </a:r>
          </a:p>
        </p:txBody>
      </p:sp>
    </p:spTree>
    <p:extLst>
      <p:ext uri="{BB962C8B-B14F-4D97-AF65-F5344CB8AC3E}">
        <p14:creationId xmlns:p14="http://schemas.microsoft.com/office/powerpoint/2010/main" val="131147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76200"/>
            <a:ext cx="6391275" cy="838200"/>
          </a:xfrm>
        </p:spPr>
        <p:txBody>
          <a:bodyPr>
            <a:normAutofit/>
          </a:bodyPr>
          <a:lstStyle/>
          <a:p>
            <a:pPr algn="l"/>
            <a:r>
              <a:rPr lang="en-US" sz="3600" b="1">
                <a:solidFill>
                  <a:schemeClr val="bg1"/>
                </a:solidFill>
              </a:rPr>
              <a:t>Notice</a:t>
            </a:r>
            <a:endParaRPr lang="en-US" sz="3600" b="1" dirty="0">
              <a:solidFill>
                <a:schemeClr val="bg1"/>
              </a:solidFill>
            </a:endParaRPr>
          </a:p>
        </p:txBody>
      </p:sp>
      <p:sp>
        <p:nvSpPr>
          <p:cNvPr id="4" name="Text Placeholder 2"/>
          <p:cNvSpPr txBox="1">
            <a:spLocks/>
          </p:cNvSpPr>
          <p:nvPr/>
        </p:nvSpPr>
        <p:spPr>
          <a:xfrm>
            <a:off x="381000" y="1066801"/>
            <a:ext cx="8382000" cy="5638799"/>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cap="small" dirty="0"/>
              <a:t>I</a:t>
            </a:r>
            <a:r>
              <a:rPr lang="en-US" sz="1800" b="1" dirty="0"/>
              <a:t>n issuing and making this publication available, AGA is not undertaking to render professional or other services for or on behalf of any person or entity. Nor is AGA undertaking to perform any duty owed by any person or entity to someone else. Anyone using this document should rely on his or her own independent judgment or, as appropriate, seek the advice of a competent professional in determining the exercise of reasonable care in any given circumstances. The statements in this publication are for general information and represent an unaudited compilation of statistical information that could contain coding or processing errors. AGA makes no warranties, express or implied, nor representations about the accuracy of the information in the publication or its appropriateness for any given purpose or situation.</a:t>
            </a:r>
          </a:p>
          <a:p>
            <a:br>
              <a:rPr lang="en-US" sz="1800" b="1" dirty="0"/>
            </a:br>
            <a:r>
              <a:rPr lang="en-US" sz="1800" b="1" dirty="0"/>
              <a:t>This publication shall not be construed as including, advice, guidance, or recommendations to take, or not to take, any actions or decisions in relation to any matter. Should you take any such action or decision; you do so at your own risk. Information on the topics covered by this publication may be available from other sources, which the user may wish to consult for additional views or information not covered by this publication.</a:t>
            </a:r>
          </a:p>
          <a:p>
            <a:r>
              <a:rPr lang="en-US" sz="1800" dirty="0"/>
              <a:t> </a:t>
            </a:r>
          </a:p>
          <a:p>
            <a:r>
              <a:rPr lang="en-US" sz="1600" dirty="0"/>
              <a:t>Copyright © 2016 American Gas Association. All rights reserved. </a:t>
            </a:r>
            <a:r>
              <a:rPr lang="en-US" sz="1600" u="sng" dirty="0">
                <a:hlinkClick r:id="rId4"/>
              </a:rPr>
              <a:t>www.aga.org</a:t>
            </a:r>
            <a:endParaRPr lang="en-US" sz="1600" dirty="0"/>
          </a:p>
        </p:txBody>
      </p:sp>
    </p:spTree>
    <p:extLst>
      <p:ext uri="{BB962C8B-B14F-4D97-AF65-F5344CB8AC3E}">
        <p14:creationId xmlns:p14="http://schemas.microsoft.com/office/powerpoint/2010/main" val="114681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76200"/>
            <a:ext cx="6391275" cy="838200"/>
          </a:xfrm>
        </p:spPr>
        <p:txBody>
          <a:bodyPr>
            <a:normAutofit fontScale="90000"/>
          </a:bodyPr>
          <a:lstStyle/>
          <a:p>
            <a:pPr algn="l"/>
            <a:r>
              <a:rPr lang="en-US" sz="3600" b="1" dirty="0">
                <a:solidFill>
                  <a:schemeClr val="bg1"/>
                </a:solidFill>
              </a:rPr>
              <a:t>Sample Process Safety Management Assessment Tool</a:t>
            </a:r>
          </a:p>
        </p:txBody>
      </p:sp>
      <p:sp>
        <p:nvSpPr>
          <p:cNvPr id="4" name="Text Placeholder 2"/>
          <p:cNvSpPr txBox="1">
            <a:spLocks/>
          </p:cNvSpPr>
          <p:nvPr/>
        </p:nvSpPr>
        <p:spPr>
          <a:xfrm>
            <a:off x="381000" y="972878"/>
            <a:ext cx="8382000" cy="14477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indent="-400050">
              <a:buClr>
                <a:srgbClr val="89CC40"/>
              </a:buClr>
              <a:buFont typeface="Arial" panose="020B0604020202020204" pitchFamily="34" charset="0"/>
              <a:buChar char="•"/>
            </a:pPr>
            <a:r>
              <a:rPr lang="en-US" sz="2600" dirty="0">
                <a:solidFill>
                  <a:schemeClr val="tx1">
                    <a:lumMod val="65000"/>
                    <a:lumOff val="35000"/>
                  </a:schemeClr>
                </a:solidFill>
              </a:rPr>
              <a:t>The following Process Safety Management Maturity Assessment Tool was developed based on “CCPS’ Guidelines for Risk Based Process Safety” </a:t>
            </a:r>
          </a:p>
        </p:txBody>
      </p:sp>
      <p:sp>
        <p:nvSpPr>
          <p:cNvPr id="6" name="Text Placeholder 2"/>
          <p:cNvSpPr txBox="1">
            <a:spLocks/>
          </p:cNvSpPr>
          <p:nvPr/>
        </p:nvSpPr>
        <p:spPr>
          <a:xfrm>
            <a:off x="450033" y="2411152"/>
            <a:ext cx="5181599" cy="34290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600"/>
              </a:spcBef>
              <a:spcAft>
                <a:spcPts val="600"/>
              </a:spcAft>
              <a:buClr>
                <a:srgbClr val="89CC40"/>
              </a:buClr>
              <a:buFont typeface="Arial" panose="020B0604020202020204" pitchFamily="34" charset="0"/>
              <a:buChar char="•"/>
            </a:pPr>
            <a:r>
              <a:rPr lang="en-US" sz="2600" dirty="0">
                <a:solidFill>
                  <a:schemeClr val="tx1">
                    <a:lumMod val="65000"/>
                    <a:lumOff val="35000"/>
                  </a:schemeClr>
                </a:solidFill>
              </a:rPr>
              <a:t>The tool provides best practices used in the chemical industry and shows different levels of maturity across the 20 Process Safety elements.</a:t>
            </a:r>
          </a:p>
          <a:p>
            <a:pPr marL="342900" indent="-342900">
              <a:spcBef>
                <a:spcPts val="600"/>
              </a:spcBef>
              <a:spcAft>
                <a:spcPts val="600"/>
              </a:spcAft>
              <a:buClr>
                <a:srgbClr val="89CC40"/>
              </a:buClr>
              <a:buFont typeface="Arial" panose="020B0604020202020204" pitchFamily="34" charset="0"/>
              <a:buChar char="•"/>
            </a:pPr>
            <a:r>
              <a:rPr lang="en-US" sz="2600" dirty="0">
                <a:solidFill>
                  <a:schemeClr val="tx1">
                    <a:lumMod val="65000"/>
                    <a:lumOff val="35000"/>
                  </a:schemeClr>
                </a:solidFill>
              </a:rPr>
              <a:t>The tool needs to be customized to better reflect the requirements of the natural gas industry. </a:t>
            </a: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1633" y="2971800"/>
            <a:ext cx="3131367" cy="3309938"/>
          </a:xfrm>
          <a:prstGeom prst="roundRect">
            <a:avLst>
              <a:gd name="adj" fmla="val 8594"/>
            </a:avLst>
          </a:prstGeom>
          <a:noFill/>
          <a:ln>
            <a:solidFill>
              <a:srgbClr val="92D050"/>
            </a:solidFill>
          </a:ln>
          <a:effectLst>
            <a:outerShdw blurRad="50800" dist="38100" dir="2700000" sx="102000" sy="102000" algn="tl" rotWithShape="0">
              <a:srgbClr val="92D050">
                <a:alpha val="40000"/>
              </a:srgbClr>
            </a:outerShdw>
          </a:effectLst>
          <a:extLst/>
        </p:spPr>
      </p:pic>
      <p:graphicFrame>
        <p:nvGraphicFramePr>
          <p:cNvPr id="3" name="Object 2"/>
          <p:cNvGraphicFramePr>
            <a:graphicFrameLocks noChangeAspect="1"/>
          </p:cNvGraphicFramePr>
          <p:nvPr>
            <p:extLst>
              <p:ext uri="{D42A27DB-BD31-4B8C-83A1-F6EECF244321}">
                <p14:modId xmlns:p14="http://schemas.microsoft.com/office/powerpoint/2010/main" val="2639351028"/>
              </p:ext>
            </p:extLst>
          </p:nvPr>
        </p:nvGraphicFramePr>
        <p:xfrm>
          <a:off x="2771527" y="6002279"/>
          <a:ext cx="914400" cy="771525"/>
        </p:xfrm>
        <a:graphic>
          <a:graphicData uri="http://schemas.openxmlformats.org/presentationml/2006/ole">
            <mc:AlternateContent xmlns:mc="http://schemas.openxmlformats.org/markup-compatibility/2006">
              <mc:Choice xmlns:v="urn:schemas-microsoft-com:vml" Requires="v">
                <p:oleObj spid="_x0000_s2167" name="Worksheet" showAsIcon="1" r:id="rId6" imgW="914400" imgH="771480" progId="Excel.Sheet.12">
                  <p:embed/>
                </p:oleObj>
              </mc:Choice>
              <mc:Fallback>
                <p:oleObj name="Worksheet" showAsIcon="1" r:id="rId6" imgW="914400" imgH="771480" progId="Excel.Sheet.12">
                  <p:embed/>
                  <p:pic>
                    <p:nvPicPr>
                      <p:cNvPr id="0" name="Object 4"/>
                      <p:cNvPicPr>
                        <a:picLocks noChangeAspect="1" noChangeArrowheads="1"/>
                      </p:cNvPicPr>
                      <p:nvPr/>
                    </p:nvPicPr>
                    <p:blipFill>
                      <a:blip r:embed="rId7"/>
                      <a:srcRect/>
                      <a:stretch>
                        <a:fillRect/>
                      </a:stretch>
                    </p:blipFill>
                    <p:spPr bwMode="auto">
                      <a:xfrm>
                        <a:off x="2771527" y="6002279"/>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915980" y="6172630"/>
            <a:ext cx="1683568" cy="461665"/>
          </a:xfrm>
          <a:prstGeom prst="rect">
            <a:avLst/>
          </a:prstGeom>
          <a:noFill/>
        </p:spPr>
        <p:txBody>
          <a:bodyPr wrap="square" rtlCol="0">
            <a:spAutoFit/>
          </a:bodyPr>
          <a:lstStyle/>
          <a:p>
            <a:r>
              <a:rPr lang="en-US" sz="1200" dirty="0">
                <a:solidFill>
                  <a:schemeClr val="tx1">
                    <a:lumMod val="65000"/>
                    <a:lumOff val="35000"/>
                  </a:schemeClr>
                </a:solidFill>
              </a:rPr>
              <a:t>Click the Excel Worksheet for the Tool</a:t>
            </a:r>
          </a:p>
        </p:txBody>
      </p:sp>
      <p:sp>
        <p:nvSpPr>
          <p:cNvPr id="9" name="TextBox 8"/>
          <p:cNvSpPr txBox="1"/>
          <p:nvPr/>
        </p:nvSpPr>
        <p:spPr>
          <a:xfrm>
            <a:off x="5822292" y="2443229"/>
            <a:ext cx="2750048" cy="430887"/>
          </a:xfrm>
          <a:prstGeom prst="rect">
            <a:avLst/>
          </a:prstGeom>
          <a:noFill/>
        </p:spPr>
        <p:txBody>
          <a:bodyPr wrap="none" rtlCol="0">
            <a:spAutoFit/>
          </a:bodyPr>
          <a:lstStyle/>
          <a:p>
            <a:r>
              <a:rPr lang="en-US" sz="2200" dirty="0">
                <a:solidFill>
                  <a:schemeClr val="tx1">
                    <a:lumMod val="65000"/>
                    <a:lumOff val="35000"/>
                  </a:schemeClr>
                </a:solidFill>
              </a:rPr>
              <a:t>Sample of Tool Output</a:t>
            </a:r>
          </a:p>
        </p:txBody>
      </p:sp>
      <p:pic>
        <p:nvPicPr>
          <p:cNvPr id="2099" name="Picture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5927" y="6230431"/>
            <a:ext cx="238125" cy="31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008438" y="5951357"/>
            <a:ext cx="1861677" cy="707886"/>
          </a:xfrm>
          <a:prstGeom prst="rect">
            <a:avLst/>
          </a:prstGeom>
          <a:noFill/>
        </p:spPr>
        <p:txBody>
          <a:bodyPr wrap="square" rtlCol="0">
            <a:spAutoFit/>
          </a:bodyPr>
          <a:lstStyle/>
          <a:p>
            <a:pPr algn="ctr"/>
            <a:r>
              <a:rPr lang="en-US" sz="1000" dirty="0"/>
              <a:t>This tool was developed by Andre Da Costa</a:t>
            </a:r>
          </a:p>
          <a:p>
            <a:pPr algn="ctr"/>
            <a:r>
              <a:rPr lang="en-US" sz="1000" dirty="0"/>
              <a:t>at PG&amp;E and used with permission</a:t>
            </a:r>
          </a:p>
        </p:txBody>
      </p:sp>
    </p:spTree>
    <p:extLst>
      <p:ext uri="{BB962C8B-B14F-4D97-AF65-F5344CB8AC3E}">
        <p14:creationId xmlns:p14="http://schemas.microsoft.com/office/powerpoint/2010/main" val="271340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76200"/>
            <a:ext cx="6391275" cy="838200"/>
          </a:xfrm>
        </p:spPr>
        <p:txBody>
          <a:bodyPr>
            <a:normAutofit fontScale="90000"/>
          </a:bodyPr>
          <a:lstStyle/>
          <a:p>
            <a:pPr algn="l"/>
            <a:r>
              <a:rPr lang="en-US" sz="3600" b="1" dirty="0">
                <a:solidFill>
                  <a:schemeClr val="bg1"/>
                </a:solidFill>
              </a:rPr>
              <a:t>Process Safety Management Assessment Tool Guide </a:t>
            </a:r>
            <a:r>
              <a:rPr lang="en-US" sz="2700" dirty="0">
                <a:solidFill>
                  <a:schemeClr val="bg1"/>
                </a:solidFill>
              </a:rPr>
              <a:t>(continued)</a:t>
            </a:r>
          </a:p>
        </p:txBody>
      </p:sp>
      <p:sp>
        <p:nvSpPr>
          <p:cNvPr id="10" name="Content Placeholder 1"/>
          <p:cNvSpPr>
            <a:spLocks noGrp="1"/>
          </p:cNvSpPr>
          <p:nvPr>
            <p:ph idx="1"/>
          </p:nvPr>
        </p:nvSpPr>
        <p:spPr>
          <a:xfrm>
            <a:off x="152400" y="990600"/>
            <a:ext cx="8839200" cy="5867400"/>
          </a:xfrm>
        </p:spPr>
        <p:txBody>
          <a:bodyPr>
            <a:normAutofit/>
          </a:bodyPr>
          <a:lstStyle/>
          <a:p>
            <a:pPr>
              <a:spcBef>
                <a:spcPts val="600"/>
              </a:spcBef>
              <a:spcAft>
                <a:spcPts val="600"/>
              </a:spcAft>
              <a:buClr>
                <a:srgbClr val="89CC40"/>
              </a:buClr>
            </a:pPr>
            <a:r>
              <a:rPr lang="en-US" sz="1800" dirty="0">
                <a:solidFill>
                  <a:schemeClr val="tx1">
                    <a:lumMod val="65000"/>
                    <a:lumOff val="35000"/>
                  </a:schemeClr>
                </a:solidFill>
              </a:rPr>
              <a:t>Review the 20 Risk Based Process Safety elements and select elements of immediate interest to your organization; delete the tabs of elements that you do not intend to assess. CCPS determined that at least 6 of the elements are critical to success: Process Safety Culture, Compliance with Standards, PHA, Management of Change, Asset Integrity and Reliability and Metrics.</a:t>
            </a:r>
          </a:p>
          <a:p>
            <a:pPr>
              <a:spcBef>
                <a:spcPts val="600"/>
              </a:spcBef>
              <a:spcAft>
                <a:spcPts val="600"/>
              </a:spcAft>
              <a:buClr>
                <a:srgbClr val="89CC40"/>
              </a:buClr>
            </a:pPr>
            <a:r>
              <a:rPr lang="en-US" sz="1800" dirty="0">
                <a:solidFill>
                  <a:schemeClr val="tx1">
                    <a:lumMod val="65000"/>
                    <a:lumOff val="35000"/>
                  </a:schemeClr>
                </a:solidFill>
              </a:rPr>
              <a:t>Review the practices for selected elements of interest. Delete any practices that may not apply to your organization. Change the language/terminology of any practices that would not be readily understood by your organization, use terms that your organization can relate to.</a:t>
            </a:r>
          </a:p>
          <a:p>
            <a:pPr>
              <a:spcBef>
                <a:spcPts val="600"/>
              </a:spcBef>
              <a:spcAft>
                <a:spcPts val="600"/>
              </a:spcAft>
              <a:buClr>
                <a:srgbClr val="89CC40"/>
              </a:buClr>
            </a:pPr>
            <a:r>
              <a:rPr lang="en-US" sz="1800" dirty="0">
                <a:solidFill>
                  <a:schemeClr val="tx1">
                    <a:lumMod val="65000"/>
                    <a:lumOff val="35000"/>
                  </a:schemeClr>
                </a:solidFill>
              </a:rPr>
              <a:t>Establish a multi-year timeframe to track progress to desired maturity.</a:t>
            </a:r>
          </a:p>
          <a:p>
            <a:pPr>
              <a:spcBef>
                <a:spcPts val="600"/>
              </a:spcBef>
              <a:spcAft>
                <a:spcPts val="600"/>
              </a:spcAft>
              <a:buClr>
                <a:srgbClr val="89CC40"/>
              </a:buClr>
            </a:pPr>
            <a:r>
              <a:rPr lang="en-US" sz="1800" dirty="0">
                <a:solidFill>
                  <a:schemeClr val="tx1">
                    <a:lumMod val="65000"/>
                    <a:lumOff val="35000"/>
                  </a:schemeClr>
                </a:solidFill>
              </a:rPr>
              <a:t>Revise scoring system if required (e.g. adding weights to practices). Simple scores used without weights in the attachment.</a:t>
            </a:r>
          </a:p>
          <a:p>
            <a:pPr>
              <a:spcBef>
                <a:spcPts val="600"/>
              </a:spcBef>
              <a:spcAft>
                <a:spcPts val="600"/>
              </a:spcAft>
              <a:buClr>
                <a:srgbClr val="89CC40"/>
              </a:buClr>
            </a:pPr>
            <a:r>
              <a:rPr lang="en-US" sz="1800" dirty="0">
                <a:solidFill>
                  <a:schemeClr val="tx1">
                    <a:lumMod val="65000"/>
                    <a:lumOff val="35000"/>
                  </a:schemeClr>
                </a:solidFill>
              </a:rPr>
              <a:t>Get relevant teams to complete the assessment in facilitated sessions. The facilitator must understand the tool and the language of the best practices.</a:t>
            </a:r>
          </a:p>
          <a:p>
            <a:pPr>
              <a:spcBef>
                <a:spcPts val="600"/>
              </a:spcBef>
              <a:spcAft>
                <a:spcPts val="600"/>
              </a:spcAft>
              <a:buClr>
                <a:srgbClr val="89CC40"/>
              </a:buClr>
            </a:pPr>
            <a:r>
              <a:rPr lang="en-US" sz="1800" dirty="0">
                <a:solidFill>
                  <a:schemeClr val="tx1">
                    <a:lumMod val="65000"/>
                    <a:lumOff val="35000"/>
                  </a:schemeClr>
                </a:solidFill>
              </a:rPr>
              <a:t>Track assessment results on radar charts. </a:t>
            </a:r>
          </a:p>
          <a:p>
            <a:pPr>
              <a:spcBef>
                <a:spcPts val="600"/>
              </a:spcBef>
              <a:spcAft>
                <a:spcPts val="600"/>
              </a:spcAft>
              <a:buClr>
                <a:srgbClr val="89CC40"/>
              </a:buClr>
            </a:pPr>
            <a:r>
              <a:rPr lang="en-US" sz="1800" dirty="0">
                <a:solidFill>
                  <a:schemeClr val="tx1">
                    <a:lumMod val="65000"/>
                    <a:lumOff val="35000"/>
                  </a:schemeClr>
                </a:solidFill>
              </a:rPr>
              <a:t>The benefit of self assessment is not the actual percentage scores, but rather the relative scores (low, intermediate or high level of maturity) and identification of gaps to work on.</a:t>
            </a:r>
          </a:p>
        </p:txBody>
      </p:sp>
    </p:spTree>
    <p:extLst>
      <p:ext uri="{BB962C8B-B14F-4D97-AF65-F5344CB8AC3E}">
        <p14:creationId xmlns:p14="http://schemas.microsoft.com/office/powerpoint/2010/main" val="3359817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76200"/>
            <a:ext cx="6391275" cy="838200"/>
          </a:xfrm>
        </p:spPr>
        <p:txBody>
          <a:bodyPr>
            <a:normAutofit/>
          </a:bodyPr>
          <a:lstStyle/>
          <a:p>
            <a:pPr algn="l"/>
            <a:r>
              <a:rPr lang="en-US" sz="3200" b="1" dirty="0">
                <a:solidFill>
                  <a:schemeClr val="bg1"/>
                </a:solidFill>
              </a:rPr>
              <a:t>Baseline PSM Elements</a:t>
            </a:r>
          </a:p>
        </p:txBody>
      </p:sp>
      <p:sp>
        <p:nvSpPr>
          <p:cNvPr id="4" name="Text Placeholder 2"/>
          <p:cNvSpPr txBox="1">
            <a:spLocks/>
          </p:cNvSpPr>
          <p:nvPr/>
        </p:nvSpPr>
        <p:spPr>
          <a:xfrm>
            <a:off x="228600" y="1066801"/>
            <a:ext cx="8610600" cy="9905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600" dirty="0">
                <a:solidFill>
                  <a:schemeClr val="tx1">
                    <a:lumMod val="65000"/>
                    <a:lumOff val="35000"/>
                  </a:schemeClr>
                </a:solidFill>
              </a:rPr>
              <a:t>Selected top 10 common Process Safety Management elements as a starting point.</a:t>
            </a:r>
          </a:p>
          <a:p>
            <a:r>
              <a:rPr lang="en-US" sz="2000" dirty="0"/>
              <a:t> </a:t>
            </a:r>
          </a:p>
        </p:txBody>
      </p:sp>
      <p:sp>
        <p:nvSpPr>
          <p:cNvPr id="6" name="Rectangle 5"/>
          <p:cNvSpPr/>
          <p:nvPr/>
        </p:nvSpPr>
        <p:spPr>
          <a:xfrm>
            <a:off x="1828801" y="1981200"/>
            <a:ext cx="6553200" cy="4493538"/>
          </a:xfrm>
          <a:prstGeom prst="rect">
            <a:avLst/>
          </a:prstGeom>
          <a:solidFill>
            <a:srgbClr val="CAEFBB"/>
          </a:solidFill>
        </p:spPr>
        <p:txBody>
          <a:bodyPr wrap="square">
            <a:spAutoFit/>
          </a:bodyPr>
          <a:lstStyle/>
          <a:p>
            <a:pPr marL="576262" lvl="2" indent="-457200">
              <a:buFont typeface="+mj-lt"/>
              <a:buAutoNum type="arabicPeriod"/>
            </a:pPr>
            <a:r>
              <a:rPr lang="en-US" sz="2600" dirty="0">
                <a:solidFill>
                  <a:srgbClr val="797979"/>
                </a:solidFill>
              </a:rPr>
              <a:t>Process Safety Culture </a:t>
            </a:r>
          </a:p>
          <a:p>
            <a:pPr marL="576262" lvl="2" indent="-457200">
              <a:buFont typeface="+mj-lt"/>
              <a:buAutoNum type="arabicPeriod"/>
            </a:pPr>
            <a:r>
              <a:rPr lang="en-US" sz="2600" dirty="0">
                <a:solidFill>
                  <a:srgbClr val="797979"/>
                </a:solidFill>
              </a:rPr>
              <a:t>Compliance with Standards</a:t>
            </a:r>
          </a:p>
          <a:p>
            <a:pPr marL="576262" lvl="2" indent="-457200">
              <a:buFont typeface="+mj-lt"/>
              <a:buAutoNum type="arabicPeriod"/>
            </a:pPr>
            <a:r>
              <a:rPr lang="en-US" sz="2600" dirty="0">
                <a:solidFill>
                  <a:srgbClr val="797979"/>
                </a:solidFill>
              </a:rPr>
              <a:t>Process Knowledge Management (PSI)</a:t>
            </a:r>
          </a:p>
          <a:p>
            <a:pPr marL="576262" lvl="2" indent="-457200">
              <a:buFont typeface="+mj-lt"/>
              <a:buAutoNum type="arabicPeriod"/>
            </a:pPr>
            <a:r>
              <a:rPr lang="en-US" sz="2600" dirty="0">
                <a:solidFill>
                  <a:srgbClr val="797979"/>
                </a:solidFill>
              </a:rPr>
              <a:t>Hazard Identification and Risk Analysis (PHA)</a:t>
            </a:r>
          </a:p>
          <a:p>
            <a:pPr marL="576262" lvl="2" indent="-457200">
              <a:buFont typeface="+mj-lt"/>
              <a:buAutoNum type="arabicPeriod"/>
            </a:pPr>
            <a:r>
              <a:rPr lang="en-US" sz="2600" dirty="0">
                <a:solidFill>
                  <a:srgbClr val="797979"/>
                </a:solidFill>
              </a:rPr>
              <a:t>Safe Work Practices</a:t>
            </a:r>
          </a:p>
          <a:p>
            <a:pPr marL="576262" lvl="2" indent="-457200">
              <a:buFont typeface="+mj-lt"/>
              <a:buAutoNum type="arabicPeriod"/>
            </a:pPr>
            <a:r>
              <a:rPr lang="en-US" sz="2600" dirty="0">
                <a:solidFill>
                  <a:srgbClr val="797979"/>
                </a:solidFill>
              </a:rPr>
              <a:t>Asset Integrity and Reliability</a:t>
            </a:r>
          </a:p>
          <a:p>
            <a:pPr marL="576262" lvl="2" indent="-457200">
              <a:buFont typeface="+mj-lt"/>
              <a:buAutoNum type="arabicPeriod"/>
            </a:pPr>
            <a:r>
              <a:rPr lang="en-US" sz="2600" dirty="0">
                <a:solidFill>
                  <a:srgbClr val="797979"/>
                </a:solidFill>
              </a:rPr>
              <a:t>Management of Change (MOC) </a:t>
            </a:r>
          </a:p>
          <a:p>
            <a:pPr marL="576262" lvl="2" indent="-457200">
              <a:buFont typeface="+mj-lt"/>
              <a:buAutoNum type="arabicPeriod"/>
            </a:pPr>
            <a:r>
              <a:rPr lang="en-US" sz="2600" dirty="0">
                <a:solidFill>
                  <a:srgbClr val="797979"/>
                </a:solidFill>
              </a:rPr>
              <a:t>Operational Readiness (PSSR)</a:t>
            </a:r>
          </a:p>
          <a:p>
            <a:pPr marL="576262" lvl="2" indent="-457200">
              <a:buFont typeface="+mj-lt"/>
              <a:buAutoNum type="arabicPeriod"/>
            </a:pPr>
            <a:r>
              <a:rPr lang="en-US" sz="2600" dirty="0">
                <a:solidFill>
                  <a:srgbClr val="797979"/>
                </a:solidFill>
              </a:rPr>
              <a:t>Incident Investigation</a:t>
            </a:r>
          </a:p>
          <a:p>
            <a:pPr marL="576262" lvl="2" indent="-457200">
              <a:buFont typeface="+mj-lt"/>
              <a:buAutoNum type="arabicPeriod"/>
            </a:pPr>
            <a:r>
              <a:rPr lang="en-US" sz="2600" dirty="0">
                <a:solidFill>
                  <a:srgbClr val="797979"/>
                </a:solidFill>
              </a:rPr>
              <a:t>Measurement and Metrics </a:t>
            </a:r>
          </a:p>
        </p:txBody>
      </p:sp>
      <p:sp>
        <p:nvSpPr>
          <p:cNvPr id="8" name="TextBox 7"/>
          <p:cNvSpPr txBox="1"/>
          <p:nvPr/>
        </p:nvSpPr>
        <p:spPr>
          <a:xfrm rot="16200000">
            <a:off x="-636181" y="3988951"/>
            <a:ext cx="4495734" cy="461665"/>
          </a:xfrm>
          <a:prstGeom prst="rect">
            <a:avLst/>
          </a:prstGeom>
          <a:solidFill>
            <a:srgbClr val="89CC40"/>
          </a:solidFill>
        </p:spPr>
        <p:txBody>
          <a:bodyPr wrap="square" rtlCol="0">
            <a:spAutoFit/>
          </a:bodyPr>
          <a:lstStyle/>
          <a:p>
            <a:pPr algn="ctr"/>
            <a:r>
              <a:rPr lang="en-US" sz="2400" b="1" dirty="0">
                <a:solidFill>
                  <a:schemeClr val="bg1"/>
                </a:solidFill>
              </a:rPr>
              <a:t>Elements</a:t>
            </a:r>
          </a:p>
        </p:txBody>
      </p:sp>
    </p:spTree>
    <p:extLst>
      <p:ext uri="{BB962C8B-B14F-4D97-AF65-F5344CB8AC3E}">
        <p14:creationId xmlns:p14="http://schemas.microsoft.com/office/powerpoint/2010/main" val="35923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38100"/>
            <a:ext cx="6391275" cy="838200"/>
          </a:xfrm>
        </p:spPr>
        <p:txBody>
          <a:bodyPr>
            <a:normAutofit fontScale="90000"/>
          </a:bodyPr>
          <a:lstStyle/>
          <a:p>
            <a:pPr algn="l"/>
            <a:r>
              <a:rPr lang="en-US" sz="3600" b="1" dirty="0">
                <a:solidFill>
                  <a:schemeClr val="bg1"/>
                </a:solidFill>
              </a:rPr>
              <a:t>Process Safety Compared to Personal Safety</a:t>
            </a:r>
          </a:p>
        </p:txBody>
      </p:sp>
      <p:sp>
        <p:nvSpPr>
          <p:cNvPr id="5" name="Content Placeholder 1"/>
          <p:cNvSpPr txBox="1">
            <a:spLocks/>
          </p:cNvSpPr>
          <p:nvPr/>
        </p:nvSpPr>
        <p:spPr bwMode="auto">
          <a:xfrm>
            <a:off x="304800" y="990600"/>
            <a:ext cx="8610600" cy="1371600"/>
          </a:xfrm>
          <a:prstGeom prst="rect">
            <a:avLst/>
          </a:prstGeom>
          <a:noFill/>
          <a:ln w="66675">
            <a:noFill/>
            <a:miter lim="800000"/>
            <a:headEnd/>
            <a:tailEnd/>
          </a:ln>
        </p:spPr>
        <p:txBody>
          <a:bodyPr vert="horz" wrap="square" lIns="91440" tIns="91440" rIns="91440" bIns="91440" numCol="1" anchor="t" anchorCtr="0" compatLnSpc="1">
            <a:prstTxWarp prst="textNoShape">
              <a:avLst/>
            </a:prstTxWarp>
          </a:bodyPr>
          <a:lstStyle>
            <a:lvl1pPr marL="0" indent="0" algn="l" rtl="0" eaLnBrk="0" fontAlgn="base" hangingPunct="0">
              <a:spcBef>
                <a:spcPct val="25000"/>
              </a:spcBef>
              <a:spcAft>
                <a:spcPct val="20000"/>
              </a:spcAft>
              <a:defRPr sz="1600" b="1">
                <a:solidFill>
                  <a:srgbClr val="333333"/>
                </a:solidFill>
                <a:latin typeface="+mn-lt"/>
                <a:ea typeface="+mn-ea"/>
                <a:cs typeface="+mn-cs"/>
              </a:defRPr>
            </a:lvl1pPr>
            <a:lvl2pPr marL="285750" indent="-171450" algn="l" rtl="0" eaLnBrk="0" fontAlgn="base" hangingPunct="0">
              <a:spcBef>
                <a:spcPct val="25000"/>
              </a:spcBef>
              <a:spcAft>
                <a:spcPct val="20000"/>
              </a:spcAft>
              <a:buClr>
                <a:srgbClr val="006699"/>
              </a:buClr>
              <a:buSzPct val="100000"/>
              <a:buFont typeface="Arial" charset="0"/>
              <a:buChar char="•"/>
              <a:defRPr sz="1400">
                <a:solidFill>
                  <a:srgbClr val="333333"/>
                </a:solidFill>
                <a:latin typeface="+mn-lt"/>
                <a:ea typeface="+mn-ea"/>
              </a:defRPr>
            </a:lvl2pPr>
            <a:lvl3pPr marL="574675" indent="-174625" algn="l" rtl="0" eaLnBrk="0" fontAlgn="base" hangingPunct="0">
              <a:spcBef>
                <a:spcPct val="25000"/>
              </a:spcBef>
              <a:spcAft>
                <a:spcPct val="20000"/>
              </a:spcAft>
              <a:buClr>
                <a:srgbClr val="006699"/>
              </a:buClr>
              <a:buFont typeface="Symbol" pitchFamily="18" charset="2"/>
              <a:buChar char=""/>
              <a:defRPr sz="1200">
                <a:solidFill>
                  <a:srgbClr val="333333"/>
                </a:solidFill>
                <a:latin typeface="+mn-lt"/>
                <a:ea typeface="+mn-ea"/>
              </a:defRPr>
            </a:lvl3pPr>
            <a:lvl4pPr marL="855663" indent="-166688" algn="l" rtl="0" eaLnBrk="0" fontAlgn="base" hangingPunct="0">
              <a:spcBef>
                <a:spcPct val="25000"/>
              </a:spcBef>
              <a:spcAft>
                <a:spcPct val="20000"/>
              </a:spcAft>
              <a:buClr>
                <a:srgbClr val="006699"/>
              </a:buClr>
              <a:buSzPct val="100000"/>
              <a:buFont typeface="Arial" charset="0"/>
              <a:buChar char="•"/>
              <a:defRPr sz="1100">
                <a:solidFill>
                  <a:srgbClr val="333333"/>
                </a:solidFill>
                <a:latin typeface="+mn-lt"/>
                <a:ea typeface="+mn-ea"/>
              </a:defRPr>
            </a:lvl4pPr>
            <a:lvl5pPr marL="1143000" indent="-173038" algn="l" rtl="0" eaLnBrk="0" fontAlgn="base" hangingPunct="0">
              <a:spcBef>
                <a:spcPct val="25000"/>
              </a:spcBef>
              <a:spcAft>
                <a:spcPct val="20000"/>
              </a:spcAft>
              <a:buClr>
                <a:srgbClr val="006699"/>
              </a:buClr>
              <a:buFont typeface="Symbol" pitchFamily="18" charset="2"/>
              <a:buChar char=""/>
              <a:defRPr sz="900">
                <a:solidFill>
                  <a:srgbClr val="333333"/>
                </a:solidFill>
                <a:latin typeface="+mn-lt"/>
                <a:ea typeface="+mn-ea"/>
              </a:defRPr>
            </a:lvl5pPr>
            <a:lvl6pPr marL="1600200" indent="-173038"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6pPr>
            <a:lvl7pPr marL="2057400" indent="-173038"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7pPr>
            <a:lvl8pPr marL="2514600" indent="-173038"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8pPr>
            <a:lvl9pPr marL="2971800" indent="-173038"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9pPr>
          </a:lstStyle>
          <a:p>
            <a:r>
              <a:rPr lang="en-US" altLang="en-US" sz="2000" b="0" kern="0" dirty="0">
                <a:solidFill>
                  <a:schemeClr val="tx1"/>
                </a:solidFill>
              </a:rPr>
              <a:t>Process safety is the prevention and mitigation of unintentional releases of potentially dangerous materials or energy through the use of robust processes and equipment reliability.</a:t>
            </a:r>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4286886891"/>
              </p:ext>
            </p:extLst>
          </p:nvPr>
        </p:nvGraphicFramePr>
        <p:xfrm>
          <a:off x="457200" y="2133600"/>
          <a:ext cx="8001000" cy="198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1"/>
          <p:cNvGraphicFramePr>
            <a:graphicFrameLocks/>
          </p:cNvGraphicFramePr>
          <p:nvPr>
            <p:extLst>
              <p:ext uri="{D42A27DB-BD31-4B8C-83A1-F6EECF244321}">
                <p14:modId xmlns:p14="http://schemas.microsoft.com/office/powerpoint/2010/main" val="2314298579"/>
              </p:ext>
            </p:extLst>
          </p:nvPr>
        </p:nvGraphicFramePr>
        <p:xfrm>
          <a:off x="457200" y="4343400"/>
          <a:ext cx="8001000" cy="1981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56106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76200"/>
            <a:ext cx="6391275" cy="838200"/>
          </a:xfrm>
        </p:spPr>
        <p:txBody>
          <a:bodyPr>
            <a:normAutofit fontScale="90000"/>
          </a:bodyPr>
          <a:lstStyle/>
          <a:p>
            <a:pPr algn="l"/>
            <a:r>
              <a:rPr lang="en-US" sz="3600" b="1" dirty="0">
                <a:solidFill>
                  <a:schemeClr val="bg1"/>
                </a:solidFill>
              </a:rPr>
              <a:t>Process Safety Framework Objective</a:t>
            </a:r>
          </a:p>
        </p:txBody>
      </p:sp>
      <p:sp>
        <p:nvSpPr>
          <p:cNvPr id="4" name="Text Placeholder 2"/>
          <p:cNvSpPr txBox="1">
            <a:spLocks/>
          </p:cNvSpPr>
          <p:nvPr/>
        </p:nvSpPr>
        <p:spPr>
          <a:xfrm>
            <a:off x="381000" y="1066801"/>
            <a:ext cx="8382000" cy="5638799"/>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indent="-457200">
              <a:spcBef>
                <a:spcPts val="600"/>
              </a:spcBef>
              <a:spcAft>
                <a:spcPts val="600"/>
              </a:spcAft>
              <a:buClr>
                <a:srgbClr val="89CC40"/>
              </a:buClr>
              <a:buFont typeface="Arial" panose="020B0604020202020204" pitchFamily="34" charset="0"/>
              <a:buChar char="•"/>
            </a:pPr>
            <a:r>
              <a:rPr lang="en-US" sz="2600" dirty="0">
                <a:solidFill>
                  <a:schemeClr val="tx1">
                    <a:lumMod val="65000"/>
                    <a:lumOff val="35000"/>
                  </a:schemeClr>
                </a:solidFill>
              </a:rPr>
              <a:t>The objective of this resource is to help a company develop a comprehensive framework which captures industry best practices in Process Safety Management.</a:t>
            </a:r>
          </a:p>
          <a:p>
            <a:pPr lvl="1" indent="-457200">
              <a:spcBef>
                <a:spcPts val="600"/>
              </a:spcBef>
              <a:spcAft>
                <a:spcPts val="600"/>
              </a:spcAft>
              <a:buClr>
                <a:srgbClr val="89CC40"/>
              </a:buClr>
              <a:buFont typeface="Arial" panose="020B0604020202020204" pitchFamily="34" charset="0"/>
              <a:buChar char="•"/>
            </a:pPr>
            <a:r>
              <a:rPr lang="en-US" sz="2600" dirty="0">
                <a:solidFill>
                  <a:schemeClr val="tx1">
                    <a:lumMod val="65000"/>
                    <a:lumOff val="35000"/>
                  </a:schemeClr>
                </a:solidFill>
              </a:rPr>
              <a:t>The framework is intended to be simple so that it can easily be understood and applied.</a:t>
            </a:r>
          </a:p>
          <a:p>
            <a:pPr lvl="1" indent="-457200">
              <a:spcBef>
                <a:spcPts val="600"/>
              </a:spcBef>
              <a:spcAft>
                <a:spcPts val="600"/>
              </a:spcAft>
              <a:buClr>
                <a:srgbClr val="89CC40"/>
              </a:buClr>
              <a:buFont typeface="Arial" panose="020B0604020202020204" pitchFamily="34" charset="0"/>
              <a:buChar char="•"/>
            </a:pPr>
            <a:r>
              <a:rPr lang="en-US" sz="2600" dirty="0">
                <a:solidFill>
                  <a:schemeClr val="tx1">
                    <a:lumMod val="65000"/>
                    <a:lumOff val="35000"/>
                  </a:schemeClr>
                </a:solidFill>
              </a:rPr>
              <a:t>The framework focuses on defining what good Process Safety looks like.</a:t>
            </a:r>
          </a:p>
          <a:p>
            <a:pPr lvl="1" indent="-457200">
              <a:spcBef>
                <a:spcPts val="600"/>
              </a:spcBef>
              <a:spcAft>
                <a:spcPts val="600"/>
              </a:spcAft>
              <a:buClr>
                <a:srgbClr val="89CC40"/>
              </a:buClr>
              <a:buFont typeface="Arial" panose="020B0604020202020204" pitchFamily="34" charset="0"/>
              <a:buChar char="•"/>
            </a:pPr>
            <a:r>
              <a:rPr lang="en-US" sz="2600" dirty="0">
                <a:solidFill>
                  <a:schemeClr val="tx1">
                    <a:lumMod val="65000"/>
                    <a:lumOff val="35000"/>
                  </a:schemeClr>
                </a:solidFill>
              </a:rPr>
              <a:t>The framework is not a ‘one size fits all’ model but rather a set of requirements that can be customized to meet the needs of individual companies based on their safety culture and safety maturity.</a:t>
            </a:r>
          </a:p>
        </p:txBody>
      </p:sp>
    </p:spTree>
    <p:extLst>
      <p:ext uri="{BB962C8B-B14F-4D97-AF65-F5344CB8AC3E}">
        <p14:creationId xmlns:p14="http://schemas.microsoft.com/office/powerpoint/2010/main" val="295495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76200"/>
            <a:ext cx="6391275" cy="838200"/>
          </a:xfrm>
        </p:spPr>
        <p:txBody>
          <a:bodyPr>
            <a:normAutofit fontScale="90000"/>
          </a:bodyPr>
          <a:lstStyle/>
          <a:p>
            <a:pPr algn="l"/>
            <a:r>
              <a:rPr lang="en-US" sz="3600" b="1" dirty="0">
                <a:solidFill>
                  <a:schemeClr val="bg1"/>
                </a:solidFill>
              </a:rPr>
              <a:t>Various Safety Management Systems</a:t>
            </a:r>
          </a:p>
        </p:txBody>
      </p:sp>
      <p:sp>
        <p:nvSpPr>
          <p:cNvPr id="4" name="Text Placeholder 2"/>
          <p:cNvSpPr txBox="1">
            <a:spLocks/>
          </p:cNvSpPr>
          <p:nvPr/>
        </p:nvSpPr>
        <p:spPr>
          <a:xfrm>
            <a:off x="381000" y="1066801"/>
            <a:ext cx="8382000" cy="5638799"/>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600"/>
              </a:spcBef>
              <a:spcAft>
                <a:spcPts val="600"/>
              </a:spcAft>
              <a:buClr>
                <a:srgbClr val="89CC40"/>
              </a:buClr>
              <a:buFont typeface="Arial" panose="020B0604020202020204" pitchFamily="34" charset="0"/>
              <a:buChar char="•"/>
            </a:pPr>
            <a:r>
              <a:rPr lang="en-US" sz="2600" b="1" dirty="0">
                <a:solidFill>
                  <a:schemeClr val="tx1">
                    <a:lumMod val="65000"/>
                    <a:lumOff val="35000"/>
                  </a:schemeClr>
                </a:solidFill>
              </a:rPr>
              <a:t>OSHA</a:t>
            </a:r>
            <a:r>
              <a:rPr lang="en-US" sz="2600" dirty="0">
                <a:solidFill>
                  <a:schemeClr val="tx1">
                    <a:lumMod val="65000"/>
                    <a:lumOff val="35000"/>
                  </a:schemeClr>
                </a:solidFill>
              </a:rPr>
              <a:t> Process Safety Management (PSM) 29 CFR 1910.119 (published in 1992; 14 elements)</a:t>
            </a:r>
          </a:p>
          <a:p>
            <a:pPr marL="342900" lvl="1" indent="-342900">
              <a:spcBef>
                <a:spcPts val="600"/>
              </a:spcBef>
              <a:spcAft>
                <a:spcPts val="600"/>
              </a:spcAft>
              <a:buClr>
                <a:srgbClr val="89CC40"/>
              </a:buClr>
              <a:buFont typeface="Arial" panose="020B0604020202020204" pitchFamily="34" charset="0"/>
              <a:buChar char="•"/>
            </a:pPr>
            <a:r>
              <a:rPr lang="en-US" sz="2600" b="1" dirty="0">
                <a:solidFill>
                  <a:schemeClr val="tx1">
                    <a:lumMod val="65000"/>
                    <a:lumOff val="35000"/>
                  </a:schemeClr>
                </a:solidFill>
              </a:rPr>
              <a:t>EPA</a:t>
            </a:r>
            <a:r>
              <a:rPr lang="en-US" sz="2600" dirty="0">
                <a:solidFill>
                  <a:schemeClr val="tx1">
                    <a:lumMod val="65000"/>
                    <a:lumOff val="35000"/>
                  </a:schemeClr>
                </a:solidFill>
              </a:rPr>
              <a:t> Risk Management Plan (RMP) (per the Clean Air Act; 16 elements)</a:t>
            </a:r>
          </a:p>
          <a:p>
            <a:pPr marL="342900" lvl="1" indent="-342900">
              <a:spcBef>
                <a:spcPts val="600"/>
              </a:spcBef>
              <a:spcAft>
                <a:spcPts val="600"/>
              </a:spcAft>
              <a:buClr>
                <a:srgbClr val="89CC40"/>
              </a:buClr>
              <a:buFont typeface="Arial" panose="020B0604020202020204" pitchFamily="34" charset="0"/>
              <a:buChar char="•"/>
            </a:pPr>
            <a:r>
              <a:rPr lang="en-US" sz="2600" b="1" dirty="0">
                <a:solidFill>
                  <a:schemeClr val="tx1">
                    <a:lumMod val="65000"/>
                    <a:lumOff val="35000"/>
                  </a:schemeClr>
                </a:solidFill>
              </a:rPr>
              <a:t>American Chemistry Council </a:t>
            </a:r>
            <a:r>
              <a:rPr lang="en-US" sz="2600" dirty="0">
                <a:solidFill>
                  <a:schemeClr val="tx1">
                    <a:lumMod val="65000"/>
                    <a:lumOff val="35000"/>
                  </a:schemeClr>
                </a:solidFill>
              </a:rPr>
              <a:t>(ACC) Responsible Care (18 elements)</a:t>
            </a:r>
          </a:p>
          <a:p>
            <a:pPr marL="342900" lvl="1" indent="-342900">
              <a:spcBef>
                <a:spcPts val="600"/>
              </a:spcBef>
              <a:spcAft>
                <a:spcPts val="600"/>
              </a:spcAft>
              <a:buClr>
                <a:srgbClr val="89CC40"/>
              </a:buClr>
              <a:buFont typeface="Arial" panose="020B0604020202020204" pitchFamily="34" charset="0"/>
              <a:buChar char="•"/>
            </a:pPr>
            <a:r>
              <a:rPr lang="en-US" sz="2600" b="1" dirty="0">
                <a:solidFill>
                  <a:schemeClr val="tx1">
                    <a:lumMod val="65000"/>
                    <a:lumOff val="35000"/>
                  </a:schemeClr>
                </a:solidFill>
              </a:rPr>
              <a:t>CCPS</a:t>
            </a:r>
            <a:r>
              <a:rPr lang="en-US" sz="2600" dirty="0">
                <a:solidFill>
                  <a:schemeClr val="tx1">
                    <a:lumMod val="65000"/>
                    <a:lumOff val="35000"/>
                  </a:schemeClr>
                </a:solidFill>
              </a:rPr>
              <a:t> </a:t>
            </a:r>
            <a:r>
              <a:rPr lang="en-US" sz="2600" b="1" dirty="0">
                <a:solidFill>
                  <a:schemeClr val="tx1">
                    <a:lumMod val="65000"/>
                    <a:lumOff val="35000"/>
                  </a:schemeClr>
                </a:solidFill>
              </a:rPr>
              <a:t>Risk-Based Process Safety </a:t>
            </a:r>
            <a:r>
              <a:rPr lang="en-US" sz="2600" dirty="0">
                <a:solidFill>
                  <a:schemeClr val="tx1">
                    <a:lumMod val="65000"/>
                    <a:lumOff val="35000"/>
                  </a:schemeClr>
                </a:solidFill>
              </a:rPr>
              <a:t>(RBPS) (introduced in 2007; 20 elements) – the most comprehensive and rigorous system</a:t>
            </a:r>
          </a:p>
          <a:p>
            <a:pPr marL="342900" lvl="1" indent="-342900">
              <a:spcBef>
                <a:spcPts val="600"/>
              </a:spcBef>
              <a:spcAft>
                <a:spcPts val="600"/>
              </a:spcAft>
              <a:buClr>
                <a:srgbClr val="89CC40"/>
              </a:buClr>
              <a:buFont typeface="Arial" panose="020B0604020202020204" pitchFamily="34" charset="0"/>
              <a:buChar char="•"/>
            </a:pPr>
            <a:r>
              <a:rPr lang="en-US" sz="2600" b="1" dirty="0">
                <a:solidFill>
                  <a:schemeClr val="tx1">
                    <a:lumMod val="65000"/>
                    <a:lumOff val="35000"/>
                  </a:schemeClr>
                </a:solidFill>
              </a:rPr>
              <a:t>API</a:t>
            </a:r>
            <a:r>
              <a:rPr lang="en-US" sz="2600" dirty="0">
                <a:solidFill>
                  <a:schemeClr val="tx1">
                    <a:lumMod val="65000"/>
                    <a:lumOff val="35000"/>
                  </a:schemeClr>
                </a:solidFill>
              </a:rPr>
              <a:t> Recommended Practice 1173 Pipeline Safety Management System (API 1173) (introduced in 2015; 11 elements)</a:t>
            </a:r>
          </a:p>
        </p:txBody>
      </p:sp>
    </p:spTree>
    <p:extLst>
      <p:ext uri="{BB962C8B-B14F-4D97-AF65-F5344CB8AC3E}">
        <p14:creationId xmlns:p14="http://schemas.microsoft.com/office/powerpoint/2010/main" val="385420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09729" y="1524000"/>
            <a:ext cx="4281193" cy="5105400"/>
          </a:xfrm>
        </p:spPr>
        <p:txBody>
          <a:bodyPr>
            <a:noAutofit/>
          </a:bodyPr>
          <a:lstStyle/>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Employee Participation</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Process Safety Information (PSI)</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Process Hazards Analysis (PHA)</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Operating Procedures</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Training</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Contractors</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Pre-Startup Safety Review (PSSR)</a:t>
            </a:r>
          </a:p>
          <a:p>
            <a:pPr>
              <a:spcBef>
                <a:spcPts val="600"/>
              </a:spcBef>
              <a:spcAft>
                <a:spcPts val="600"/>
              </a:spcAft>
            </a:pPr>
            <a:endParaRPr lang="en-US" sz="1600" dirty="0">
              <a:solidFill>
                <a:srgbClr val="797979"/>
              </a:solidFill>
            </a:endParaRPr>
          </a:p>
        </p:txBody>
      </p:sp>
      <p:sp>
        <p:nvSpPr>
          <p:cNvPr id="12" name="Content Placeholder 11"/>
          <p:cNvSpPr>
            <a:spLocks noGrp="1"/>
          </p:cNvSpPr>
          <p:nvPr>
            <p:ph sz="quarter" idx="4"/>
          </p:nvPr>
        </p:nvSpPr>
        <p:spPr>
          <a:xfrm>
            <a:off x="4648201" y="1524000"/>
            <a:ext cx="4267200" cy="5222557"/>
          </a:xfrm>
        </p:spPr>
        <p:txBody>
          <a:bodyPr>
            <a:normAutofit/>
          </a:bodyPr>
          <a:lstStyle/>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Mechanical Integrity</a:t>
            </a:r>
          </a:p>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Hot Work Permits</a:t>
            </a:r>
          </a:p>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Management of Change (MOC)</a:t>
            </a:r>
          </a:p>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Incident Investigation</a:t>
            </a:r>
          </a:p>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Emergency Planning and Response</a:t>
            </a:r>
          </a:p>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Compliance Audits</a:t>
            </a:r>
          </a:p>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Trade Secrets</a:t>
            </a:r>
          </a:p>
          <a:p>
            <a:endParaRPr lang="en-US" sz="2600" dirty="0"/>
          </a:p>
        </p:txBody>
      </p:sp>
      <p:sp>
        <p:nvSpPr>
          <p:cNvPr id="4" name="Rectangle 1"/>
          <p:cNvSpPr>
            <a:spLocks noChangeArrowheads="1"/>
          </p:cNvSpPr>
          <p:nvPr/>
        </p:nvSpPr>
        <p:spPr bwMode="auto">
          <a:xfrm>
            <a:off x="409729" y="914400"/>
            <a:ext cx="5435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b="1" u="sng" dirty="0">
                <a:solidFill>
                  <a:schemeClr val="tx1">
                    <a:lumMod val="65000"/>
                    <a:lumOff val="35000"/>
                  </a:schemeClr>
                </a:solidFill>
              </a:rPr>
              <a:t>OSHA 29 CFR 1910.119, effective 1992</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667000" y="0"/>
            <a:ext cx="6391275" cy="95535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OSHA Process Safety Management Elements</a:t>
            </a:r>
          </a:p>
        </p:txBody>
      </p:sp>
    </p:spTree>
    <p:extLst>
      <p:ext uri="{BB962C8B-B14F-4D97-AF65-F5344CB8AC3E}">
        <p14:creationId xmlns:p14="http://schemas.microsoft.com/office/powerpoint/2010/main" val="302413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84273"/>
            <a:ext cx="5334000" cy="507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Rectangle 22"/>
          <p:cNvSpPr>
            <a:spLocks noGrp="1" noChangeArrowheads="1"/>
          </p:cNvSpPr>
          <p:nvPr>
            <p:ph type="title"/>
          </p:nvPr>
        </p:nvSpPr>
        <p:spPr>
          <a:xfrm>
            <a:off x="1524000" y="76200"/>
            <a:ext cx="7772400" cy="533400"/>
          </a:xfrm>
        </p:spPr>
        <p:txBody>
          <a:bodyPr>
            <a:noAutofit/>
          </a:bodyPr>
          <a:lstStyle/>
          <a:p>
            <a:pPr algn="ctr"/>
            <a:endParaRPr lang="en-US" sz="32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667000" y="76200"/>
            <a:ext cx="6391275" cy="838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rPr>
              <a:t>CCPS Risk-Based Process Safety Elements</a:t>
            </a:r>
          </a:p>
        </p:txBody>
      </p:sp>
      <p:sp>
        <p:nvSpPr>
          <p:cNvPr id="6" name="TextBox 5"/>
          <p:cNvSpPr txBox="1"/>
          <p:nvPr/>
        </p:nvSpPr>
        <p:spPr>
          <a:xfrm>
            <a:off x="2438400" y="6165295"/>
            <a:ext cx="4418196" cy="400110"/>
          </a:xfrm>
          <a:prstGeom prst="rect">
            <a:avLst/>
          </a:prstGeom>
          <a:noFill/>
        </p:spPr>
        <p:txBody>
          <a:bodyPr wrap="none" rtlCol="0">
            <a:spAutoFit/>
          </a:bodyPr>
          <a:lstStyle/>
          <a:p>
            <a:pPr algn="ctr"/>
            <a:r>
              <a:rPr lang="en-US" sz="1000" dirty="0"/>
              <a:t>PG&amp;E representation of the  20 elements of Risk Based Process Safety from CCPS </a:t>
            </a:r>
          </a:p>
          <a:p>
            <a:pPr algn="ctr"/>
            <a:r>
              <a:rPr lang="en-US" sz="1000" dirty="0"/>
              <a:t>“Guidelines for Risk-Based Process Safety “, 2007, </a:t>
            </a:r>
            <a:r>
              <a:rPr lang="en-US" sz="1000" dirty="0" err="1"/>
              <a:t>AIChE</a:t>
            </a:r>
            <a:r>
              <a:rPr lang="en-US" sz="1000" dirty="0"/>
              <a:t>, NY</a:t>
            </a:r>
          </a:p>
        </p:txBody>
      </p:sp>
    </p:spTree>
    <p:extLst>
      <p:ext uri="{BB962C8B-B14F-4D97-AF65-F5344CB8AC3E}">
        <p14:creationId xmlns:p14="http://schemas.microsoft.com/office/powerpoint/2010/main" val="253392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341437"/>
            <a:ext cx="4343400" cy="4525963"/>
          </a:xfrm>
        </p:spPr>
        <p:txBody>
          <a:bodyPr>
            <a:noAutofit/>
          </a:bodyPr>
          <a:lstStyle/>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Leadership &amp; Management Commitment</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Stakeholder Engagement</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Risk Management</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Operational Controls</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Management of Change (MOC)</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Incident Investigation</a:t>
            </a:r>
          </a:p>
          <a:p>
            <a:pPr marL="515937" lvl="1" indent="-514350">
              <a:spcBef>
                <a:spcPts val="600"/>
              </a:spcBef>
              <a:spcAft>
                <a:spcPts val="600"/>
              </a:spcAft>
              <a:buClr>
                <a:srgbClr val="89CC40"/>
              </a:buClr>
              <a:buFont typeface="+mj-lt"/>
              <a:buAutoNum type="arabicPeriod"/>
            </a:pPr>
            <a:r>
              <a:rPr lang="en-US" sz="2600" dirty="0">
                <a:solidFill>
                  <a:schemeClr val="tx1">
                    <a:lumMod val="65000"/>
                    <a:lumOff val="35000"/>
                  </a:schemeClr>
                </a:solidFill>
              </a:rPr>
              <a:t>Safety Assurance</a:t>
            </a:r>
          </a:p>
        </p:txBody>
      </p:sp>
      <p:sp>
        <p:nvSpPr>
          <p:cNvPr id="8" name="Content Placeholder 7"/>
          <p:cNvSpPr>
            <a:spLocks noGrp="1"/>
          </p:cNvSpPr>
          <p:nvPr>
            <p:ph sz="half" idx="2"/>
          </p:nvPr>
        </p:nvSpPr>
        <p:spPr>
          <a:xfrm>
            <a:off x="4619847" y="1341437"/>
            <a:ext cx="4295553" cy="4525963"/>
          </a:xfrm>
        </p:spPr>
        <p:txBody>
          <a:bodyPr/>
          <a:lstStyle/>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Emergency Preparedness and Response</a:t>
            </a:r>
          </a:p>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Competence, Awareness and Training</a:t>
            </a:r>
          </a:p>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Documentation and Record Keeping</a:t>
            </a:r>
          </a:p>
          <a:p>
            <a:pPr marL="515937" lvl="1" indent="-514350">
              <a:spcBef>
                <a:spcPts val="600"/>
              </a:spcBef>
              <a:spcAft>
                <a:spcPts val="600"/>
              </a:spcAft>
              <a:buClr>
                <a:srgbClr val="89CC40"/>
              </a:buClr>
              <a:buFont typeface="+mj-lt"/>
              <a:buAutoNum type="arabicPeriod" startAt="8"/>
            </a:pPr>
            <a:r>
              <a:rPr lang="en-US" sz="2600" dirty="0">
                <a:solidFill>
                  <a:schemeClr val="tx1">
                    <a:lumMod val="65000"/>
                    <a:lumOff val="35000"/>
                  </a:schemeClr>
                </a:solidFill>
              </a:rPr>
              <a:t>Management Review and Continuous Improvement</a:t>
            </a:r>
          </a:p>
          <a:p>
            <a:endParaRPr lang="en-US" sz="2200"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666999" y="1772"/>
            <a:ext cx="6391275"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rPr>
              <a:t>API RP 1173 Pipeline Safety Management System Elements</a:t>
            </a:r>
          </a:p>
        </p:txBody>
      </p:sp>
    </p:spTree>
    <p:extLst>
      <p:ext uri="{BB962C8B-B14F-4D97-AF65-F5344CB8AC3E}">
        <p14:creationId xmlns:p14="http://schemas.microsoft.com/office/powerpoint/2010/main" val="56861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7467600" cy="5410200"/>
          </a:xfrm>
        </p:spPr>
        <p:txBody>
          <a:bodyPr>
            <a:noAutofit/>
          </a:bodyPr>
          <a:lstStyle/>
          <a:p>
            <a:pPr>
              <a:spcBef>
                <a:spcPts val="600"/>
              </a:spcBef>
              <a:spcAft>
                <a:spcPts val="600"/>
              </a:spcAft>
              <a:buClr>
                <a:srgbClr val="89CC40"/>
              </a:buClr>
            </a:pPr>
            <a:r>
              <a:rPr lang="en-US" sz="2400" dirty="0">
                <a:solidFill>
                  <a:schemeClr val="tx1">
                    <a:lumMod val="65000"/>
                    <a:lumOff val="35000"/>
                  </a:schemeClr>
                </a:solidFill>
              </a:rPr>
              <a:t>Gas Transmission Pipelines</a:t>
            </a:r>
          </a:p>
          <a:p>
            <a:pPr>
              <a:spcBef>
                <a:spcPts val="600"/>
              </a:spcBef>
              <a:spcAft>
                <a:spcPts val="600"/>
              </a:spcAft>
              <a:buClr>
                <a:srgbClr val="89CC40"/>
              </a:buClr>
            </a:pPr>
            <a:r>
              <a:rPr lang="en-US" sz="2400" dirty="0">
                <a:solidFill>
                  <a:schemeClr val="tx1">
                    <a:lumMod val="65000"/>
                    <a:lumOff val="35000"/>
                  </a:schemeClr>
                </a:solidFill>
              </a:rPr>
              <a:t>Gas Distribution Services and Distribution Mains</a:t>
            </a:r>
          </a:p>
          <a:p>
            <a:pPr>
              <a:spcBef>
                <a:spcPts val="600"/>
              </a:spcBef>
              <a:spcAft>
                <a:spcPts val="600"/>
              </a:spcAft>
              <a:buClr>
                <a:srgbClr val="89CC40"/>
              </a:buClr>
            </a:pPr>
            <a:r>
              <a:rPr lang="en-US" sz="2400" dirty="0">
                <a:solidFill>
                  <a:schemeClr val="tx1">
                    <a:lumMod val="65000"/>
                    <a:lumOff val="35000"/>
                  </a:schemeClr>
                </a:solidFill>
              </a:rPr>
              <a:t>Regulator Stations</a:t>
            </a:r>
          </a:p>
          <a:p>
            <a:pPr>
              <a:spcBef>
                <a:spcPts val="600"/>
              </a:spcBef>
              <a:spcAft>
                <a:spcPts val="600"/>
              </a:spcAft>
              <a:buClr>
                <a:srgbClr val="89CC40"/>
              </a:buClr>
            </a:pPr>
            <a:r>
              <a:rPr lang="en-US" sz="2400" dirty="0">
                <a:solidFill>
                  <a:schemeClr val="tx1">
                    <a:lumMod val="65000"/>
                    <a:lumOff val="35000"/>
                  </a:schemeClr>
                </a:solidFill>
              </a:rPr>
              <a:t>Compressor Stations </a:t>
            </a:r>
          </a:p>
          <a:p>
            <a:pPr>
              <a:spcBef>
                <a:spcPts val="600"/>
              </a:spcBef>
              <a:spcAft>
                <a:spcPts val="600"/>
              </a:spcAft>
              <a:buClr>
                <a:srgbClr val="89CC40"/>
              </a:buClr>
            </a:pPr>
            <a:r>
              <a:rPr lang="en-US" sz="2400" dirty="0">
                <a:solidFill>
                  <a:schemeClr val="tx1">
                    <a:lumMod val="65000"/>
                    <a:lumOff val="35000"/>
                  </a:schemeClr>
                </a:solidFill>
              </a:rPr>
              <a:t>Gas Terminals</a:t>
            </a:r>
          </a:p>
          <a:p>
            <a:pPr>
              <a:spcBef>
                <a:spcPts val="600"/>
              </a:spcBef>
              <a:spcAft>
                <a:spcPts val="600"/>
              </a:spcAft>
              <a:buClr>
                <a:srgbClr val="89CC40"/>
              </a:buClr>
            </a:pPr>
            <a:r>
              <a:rPr lang="en-US" sz="2400" dirty="0">
                <a:solidFill>
                  <a:schemeClr val="tx1">
                    <a:lumMod val="65000"/>
                    <a:lumOff val="35000"/>
                  </a:schemeClr>
                </a:solidFill>
              </a:rPr>
              <a:t>Gas Storage Facilities</a:t>
            </a:r>
          </a:p>
          <a:p>
            <a:pPr>
              <a:spcBef>
                <a:spcPts val="600"/>
              </a:spcBef>
              <a:spcAft>
                <a:spcPts val="600"/>
              </a:spcAft>
              <a:buClr>
                <a:srgbClr val="89CC40"/>
              </a:buClr>
            </a:pPr>
            <a:r>
              <a:rPr lang="en-US" sz="2400" dirty="0">
                <a:solidFill>
                  <a:schemeClr val="tx1">
                    <a:lumMod val="65000"/>
                    <a:lumOff val="35000"/>
                  </a:schemeClr>
                </a:solidFill>
              </a:rPr>
              <a:t>LNG/CNG Facilities</a:t>
            </a:r>
          </a:p>
          <a:p>
            <a:pPr>
              <a:spcBef>
                <a:spcPts val="600"/>
              </a:spcBef>
              <a:spcAft>
                <a:spcPts val="600"/>
              </a:spcAft>
              <a:buClr>
                <a:srgbClr val="89CC40"/>
              </a:buClr>
            </a:pPr>
            <a:r>
              <a:rPr lang="en-US" sz="2400" dirty="0">
                <a:solidFill>
                  <a:schemeClr val="tx1">
                    <a:lumMod val="65000"/>
                    <a:lumOff val="35000"/>
                  </a:schemeClr>
                </a:solidFill>
              </a:rPr>
              <a:t>Measurement and Control</a:t>
            </a:r>
          </a:p>
          <a:p>
            <a:pPr>
              <a:spcBef>
                <a:spcPts val="600"/>
              </a:spcBef>
              <a:spcAft>
                <a:spcPts val="600"/>
              </a:spcAft>
              <a:buClr>
                <a:srgbClr val="89CC40"/>
              </a:buClr>
            </a:pPr>
            <a:r>
              <a:rPr lang="en-US" sz="2400" dirty="0">
                <a:solidFill>
                  <a:schemeClr val="tx1">
                    <a:lumMod val="65000"/>
                    <a:lumOff val="35000"/>
                  </a:schemeClr>
                </a:solidFill>
              </a:rPr>
              <a:t>Customer Connected Equipment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667000" y="0"/>
            <a:ext cx="6391275"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rPr>
              <a:t>Apply Process Safety Management to These Assets</a:t>
            </a:r>
          </a:p>
        </p:txBody>
      </p:sp>
    </p:spTree>
    <p:extLst>
      <p:ext uri="{BB962C8B-B14F-4D97-AF65-F5344CB8AC3E}">
        <p14:creationId xmlns:p14="http://schemas.microsoft.com/office/powerpoint/2010/main" val="1014386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2305</Words>
  <Application>Microsoft Office PowerPoint</Application>
  <PresentationFormat>On-screen Show (4:3)</PresentationFormat>
  <Paragraphs>234</Paragraphs>
  <Slides>22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Arial Narrow</vt:lpstr>
      <vt:lpstr>Calibri</vt:lpstr>
      <vt:lpstr>Wingdings</vt:lpstr>
      <vt:lpstr>Office Theme</vt:lpstr>
      <vt:lpstr>Worksheet</vt:lpstr>
      <vt:lpstr>Implementation of a Risk-Based  Process Safety Management System A Resource for AGA Members</vt:lpstr>
      <vt:lpstr>Notice</vt:lpstr>
      <vt:lpstr>Process Safety Compared to Personal Safety</vt:lpstr>
      <vt:lpstr>Process Safety Framework Objective</vt:lpstr>
      <vt:lpstr>Various Safety Management Systems</vt:lpstr>
      <vt:lpstr>PowerPoint Presentation</vt:lpstr>
      <vt:lpstr>PowerPoint Presentation</vt:lpstr>
      <vt:lpstr>PowerPoint Presentation</vt:lpstr>
      <vt:lpstr>PowerPoint Presentation</vt:lpstr>
      <vt:lpstr>Where to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Process Safety Management Assessment Tool</vt:lpstr>
      <vt:lpstr>Process Safety Management Assessment Tool Guide (continued)</vt:lpstr>
      <vt:lpstr>Baseline PSM Elements</vt:lpstr>
    </vt:vector>
  </TitlesOfParts>
  <Company>Enbridge Gas Distribution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 Vuong</dc:creator>
  <cp:lastModifiedBy>Denbow, Kimberly</cp:lastModifiedBy>
  <cp:revision>152</cp:revision>
  <cp:lastPrinted>2016-11-09T17:52:47Z</cp:lastPrinted>
  <dcterms:created xsi:type="dcterms:W3CDTF">2015-04-09T19:38:33Z</dcterms:created>
  <dcterms:modified xsi:type="dcterms:W3CDTF">2016-12-16T14:33:45Z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