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22"/>
  </p:notesMasterIdLst>
  <p:handoutMasterIdLst>
    <p:handoutMasterId r:id="rId23"/>
  </p:handoutMasterIdLst>
  <p:sldIdLst>
    <p:sldId id="294" r:id="rId3"/>
    <p:sldId id="295" r:id="rId4"/>
    <p:sldId id="264" r:id="rId5"/>
    <p:sldId id="265" r:id="rId6"/>
    <p:sldId id="296" r:id="rId7"/>
    <p:sldId id="270" r:id="rId8"/>
    <p:sldId id="291" r:id="rId9"/>
    <p:sldId id="266" r:id="rId10"/>
    <p:sldId id="269" r:id="rId11"/>
    <p:sldId id="276" r:id="rId12"/>
    <p:sldId id="289" r:id="rId13"/>
    <p:sldId id="279" r:id="rId14"/>
    <p:sldId id="281" r:id="rId15"/>
    <p:sldId id="284" r:id="rId16"/>
    <p:sldId id="268" r:id="rId17"/>
    <p:sldId id="290" r:id="rId18"/>
    <p:sldId id="286" r:id="rId19"/>
    <p:sldId id="287" r:id="rId20"/>
    <p:sldId id="28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0FB6CD1-5974-43E1-8B53-9A1C7B311D6E}">
          <p14:sldIdLst>
            <p14:sldId id="294"/>
            <p14:sldId id="295"/>
            <p14:sldId id="264"/>
            <p14:sldId id="265"/>
            <p14:sldId id="296"/>
            <p14:sldId id="270"/>
            <p14:sldId id="291"/>
            <p14:sldId id="266"/>
            <p14:sldId id="269"/>
            <p14:sldId id="276"/>
            <p14:sldId id="289"/>
            <p14:sldId id="279"/>
            <p14:sldId id="281"/>
            <p14:sldId id="284"/>
            <p14:sldId id="268"/>
            <p14:sldId id="290"/>
            <p14:sldId id="286"/>
            <p14:sldId id="287"/>
            <p14:sldId id="28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nbow, Kimberly" initials="DK"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CC40"/>
    <a:srgbClr val="797979"/>
    <a:srgbClr val="CAEFBB"/>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9153" autoAdjust="0"/>
  </p:normalViewPr>
  <p:slideViewPr>
    <p:cSldViewPr>
      <p:cViewPr varScale="1">
        <p:scale>
          <a:sx n="62" d="100"/>
          <a:sy n="62" d="100"/>
        </p:scale>
        <p:origin x="1554"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00DED4-ECB0-4725-984C-CC3A408F48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69749A-CACF-4D7C-9549-0298258C75DE}">
      <dgm:prSet custT="1">
        <dgm:style>
          <a:lnRef idx="1">
            <a:schemeClr val="accent3"/>
          </a:lnRef>
          <a:fillRef idx="3">
            <a:schemeClr val="accent3"/>
          </a:fillRef>
          <a:effectRef idx="2">
            <a:schemeClr val="accent3"/>
          </a:effectRef>
          <a:fontRef idx="minor">
            <a:schemeClr val="lt1"/>
          </a:fontRef>
        </dgm:style>
      </dgm:prSet>
      <dgm:spPr>
        <a:solidFill>
          <a:schemeClr val="accent1">
            <a:lumMod val="50000"/>
          </a:schemeClr>
        </a:solidFill>
      </dgm:spPr>
      <dgm:t>
        <a:bodyPr/>
        <a:lstStyle/>
        <a:p>
          <a:pPr rtl="0"/>
          <a:r>
            <a:rPr lang="en-US" sz="2400" b="1" dirty="0"/>
            <a:t>Process Safety is about: </a:t>
          </a:r>
          <a:endParaRPr lang="en-US" sz="2400" dirty="0"/>
        </a:p>
      </dgm:t>
    </dgm:pt>
    <dgm:pt modelId="{345BE22A-E50A-4627-BBB7-3CB072018BB8}" type="parTrans" cxnId="{20F1C625-1E1E-4B2F-B9E2-9C4B3AA853FC}">
      <dgm:prSet/>
      <dgm:spPr/>
      <dgm:t>
        <a:bodyPr/>
        <a:lstStyle/>
        <a:p>
          <a:endParaRPr lang="en-US"/>
        </a:p>
      </dgm:t>
    </dgm:pt>
    <dgm:pt modelId="{C89CD3B6-D55D-4DBD-9810-7419D133E289}" type="sibTrans" cxnId="{20F1C625-1E1E-4B2F-B9E2-9C4B3AA853FC}">
      <dgm:prSet/>
      <dgm:spPr/>
      <dgm:t>
        <a:bodyPr/>
        <a:lstStyle/>
        <a:p>
          <a:endParaRPr lang="en-US"/>
        </a:p>
      </dgm:t>
    </dgm:pt>
    <dgm:pt modelId="{A54A9E0C-E7F1-4AE9-B0ED-8D3F6E2D0051}">
      <dgm:prSet custT="1"/>
      <dgm:spPr>
        <a:solidFill>
          <a:schemeClr val="accent1">
            <a:lumMod val="20000"/>
            <a:lumOff val="80000"/>
            <a:alpha val="90000"/>
          </a:schemeClr>
        </a:solidFill>
      </dgm:spPr>
      <dgm:t>
        <a:bodyPr/>
        <a:lstStyle/>
        <a:p>
          <a:pPr rtl="0"/>
          <a:r>
            <a:rPr lang="en-US" sz="1600" b="1" dirty="0">
              <a:solidFill>
                <a:schemeClr val="tx1"/>
              </a:solidFill>
            </a:rPr>
            <a:t>Identifying and understanding potential hazards </a:t>
          </a:r>
          <a:endParaRPr lang="en-US" sz="1600" dirty="0">
            <a:solidFill>
              <a:schemeClr val="tx1"/>
            </a:solidFill>
          </a:endParaRPr>
        </a:p>
      </dgm:t>
    </dgm:pt>
    <dgm:pt modelId="{2F300D43-BBC8-4545-B607-CBDA9DE93A96}" type="parTrans" cxnId="{ED16D3F8-FEEE-44AE-9AD1-22D62E15B4D1}">
      <dgm:prSet/>
      <dgm:spPr/>
      <dgm:t>
        <a:bodyPr/>
        <a:lstStyle/>
        <a:p>
          <a:endParaRPr lang="en-US"/>
        </a:p>
      </dgm:t>
    </dgm:pt>
    <dgm:pt modelId="{FEF67AFE-CCF4-4395-9B6C-BB27B6E932D2}" type="sibTrans" cxnId="{ED16D3F8-FEEE-44AE-9AD1-22D62E15B4D1}">
      <dgm:prSet/>
      <dgm:spPr/>
      <dgm:t>
        <a:bodyPr/>
        <a:lstStyle/>
        <a:p>
          <a:endParaRPr lang="en-US"/>
        </a:p>
      </dgm:t>
    </dgm:pt>
    <dgm:pt modelId="{2DDF3822-D572-44C7-910E-C543BDD57528}">
      <dgm:prSet custT="1"/>
      <dgm:spPr>
        <a:solidFill>
          <a:schemeClr val="accent1">
            <a:lumMod val="20000"/>
            <a:lumOff val="80000"/>
            <a:alpha val="90000"/>
          </a:schemeClr>
        </a:solidFill>
      </dgm:spPr>
      <dgm:t>
        <a:bodyPr/>
        <a:lstStyle/>
        <a:p>
          <a:pPr rtl="0"/>
          <a:r>
            <a:rPr lang="en-US" sz="1600" b="1" dirty="0">
              <a:solidFill>
                <a:schemeClr val="tx1"/>
              </a:solidFill>
            </a:rPr>
            <a:t>Evaluating consequences, safeguards, and risks </a:t>
          </a:r>
          <a:endParaRPr lang="en-US" sz="1600" dirty="0">
            <a:solidFill>
              <a:schemeClr val="tx1"/>
            </a:solidFill>
          </a:endParaRPr>
        </a:p>
      </dgm:t>
    </dgm:pt>
    <dgm:pt modelId="{C3540A9A-146E-49E4-AA72-DE108DA6E2C5}" type="parTrans" cxnId="{A06D097E-3B5B-4D2B-9146-4D9BEABC4EE6}">
      <dgm:prSet/>
      <dgm:spPr/>
      <dgm:t>
        <a:bodyPr/>
        <a:lstStyle/>
        <a:p>
          <a:endParaRPr lang="en-US"/>
        </a:p>
      </dgm:t>
    </dgm:pt>
    <dgm:pt modelId="{09CA1682-FFC5-46C0-AE41-D8FCEBD2690D}" type="sibTrans" cxnId="{A06D097E-3B5B-4D2B-9146-4D9BEABC4EE6}">
      <dgm:prSet/>
      <dgm:spPr/>
      <dgm:t>
        <a:bodyPr/>
        <a:lstStyle/>
        <a:p>
          <a:endParaRPr lang="en-US"/>
        </a:p>
      </dgm:t>
    </dgm:pt>
    <dgm:pt modelId="{6579F6CD-B3BA-4EA0-9125-8738D3D094A1}">
      <dgm:prSet custT="1"/>
      <dgm:spPr>
        <a:solidFill>
          <a:schemeClr val="accent1">
            <a:lumMod val="20000"/>
            <a:lumOff val="80000"/>
            <a:alpha val="90000"/>
          </a:schemeClr>
        </a:solidFill>
      </dgm:spPr>
      <dgm:t>
        <a:bodyPr/>
        <a:lstStyle/>
        <a:p>
          <a:pPr rtl="0"/>
          <a:r>
            <a:rPr lang="en-US" sz="1600" b="1" dirty="0">
              <a:solidFill>
                <a:schemeClr val="tx1"/>
              </a:solidFill>
            </a:rPr>
            <a:t>Adding layers of protection (safeguards) to prevent and/or mitigate incidents </a:t>
          </a:r>
          <a:endParaRPr lang="en-US" sz="1600" dirty="0">
            <a:solidFill>
              <a:schemeClr val="tx1"/>
            </a:solidFill>
          </a:endParaRPr>
        </a:p>
      </dgm:t>
    </dgm:pt>
    <dgm:pt modelId="{EC3D212B-36AC-4962-9F1F-5AAFCD096FC5}" type="parTrans" cxnId="{4618466E-0618-4AFE-80F4-13FB142AF217}">
      <dgm:prSet/>
      <dgm:spPr/>
      <dgm:t>
        <a:bodyPr/>
        <a:lstStyle/>
        <a:p>
          <a:endParaRPr lang="en-US"/>
        </a:p>
      </dgm:t>
    </dgm:pt>
    <dgm:pt modelId="{5C27FCC2-D61F-4E21-B41F-F669885B7EB9}" type="sibTrans" cxnId="{4618466E-0618-4AFE-80F4-13FB142AF217}">
      <dgm:prSet/>
      <dgm:spPr/>
      <dgm:t>
        <a:bodyPr/>
        <a:lstStyle/>
        <a:p>
          <a:endParaRPr lang="en-US"/>
        </a:p>
      </dgm:t>
    </dgm:pt>
    <dgm:pt modelId="{78F88B8B-BCAB-4496-B9C2-C5A9787418C7}">
      <dgm:prSet custT="1"/>
      <dgm:spPr>
        <a:solidFill>
          <a:schemeClr val="accent1">
            <a:lumMod val="20000"/>
            <a:lumOff val="80000"/>
            <a:alpha val="90000"/>
          </a:schemeClr>
        </a:solidFill>
      </dgm:spPr>
      <dgm:t>
        <a:bodyPr/>
        <a:lstStyle/>
        <a:p>
          <a:pPr rtl="0"/>
          <a:r>
            <a:rPr lang="en-US" sz="1600" b="1" dirty="0">
              <a:solidFill>
                <a:schemeClr val="tx1"/>
              </a:solidFill>
            </a:rPr>
            <a:t>Protecting employees, the public, the environment and assets through these safeguards  </a:t>
          </a:r>
          <a:endParaRPr lang="en-US" sz="1600" dirty="0">
            <a:solidFill>
              <a:schemeClr val="tx1"/>
            </a:solidFill>
          </a:endParaRPr>
        </a:p>
      </dgm:t>
    </dgm:pt>
    <dgm:pt modelId="{D00556DF-1457-4F24-817A-AFBA26C1A3A4}" type="parTrans" cxnId="{52560165-B622-4F79-8F2A-EF1ECC5AE0C9}">
      <dgm:prSet/>
      <dgm:spPr/>
      <dgm:t>
        <a:bodyPr/>
        <a:lstStyle/>
        <a:p>
          <a:endParaRPr lang="en-US"/>
        </a:p>
      </dgm:t>
    </dgm:pt>
    <dgm:pt modelId="{D8EE67A8-30F6-4028-B0DD-690E66BD0869}" type="sibTrans" cxnId="{52560165-B622-4F79-8F2A-EF1ECC5AE0C9}">
      <dgm:prSet/>
      <dgm:spPr/>
      <dgm:t>
        <a:bodyPr/>
        <a:lstStyle/>
        <a:p>
          <a:endParaRPr lang="en-US"/>
        </a:p>
      </dgm:t>
    </dgm:pt>
    <dgm:pt modelId="{1A6DC402-F5F4-4E89-BB8B-9A09CFE69CA0}" type="pres">
      <dgm:prSet presAssocID="{B800DED4-ECB0-4725-984C-CC3A408F4858}" presName="Name0" presStyleCnt="0">
        <dgm:presLayoutVars>
          <dgm:dir/>
          <dgm:animLvl val="lvl"/>
          <dgm:resizeHandles val="exact"/>
        </dgm:presLayoutVars>
      </dgm:prSet>
      <dgm:spPr/>
    </dgm:pt>
    <dgm:pt modelId="{5B912521-F6B4-43FC-B110-B63125C39CDC}" type="pres">
      <dgm:prSet presAssocID="{C569749A-CACF-4D7C-9549-0298258C75DE}" presName="linNode" presStyleCnt="0"/>
      <dgm:spPr/>
    </dgm:pt>
    <dgm:pt modelId="{75523B27-9D73-488E-929D-13DC606E89D1}" type="pres">
      <dgm:prSet presAssocID="{C569749A-CACF-4D7C-9549-0298258C75DE}" presName="parentText" presStyleLbl="node1" presStyleIdx="0" presStyleCnt="1" custScaleX="85185">
        <dgm:presLayoutVars>
          <dgm:chMax val="1"/>
          <dgm:bulletEnabled val="1"/>
        </dgm:presLayoutVars>
      </dgm:prSet>
      <dgm:spPr/>
    </dgm:pt>
    <dgm:pt modelId="{57B633A7-916E-42DC-9F64-865274913008}" type="pres">
      <dgm:prSet presAssocID="{C569749A-CACF-4D7C-9549-0298258C75DE}" presName="descendantText" presStyleLbl="alignAccFollowNode1" presStyleIdx="0" presStyleCnt="1">
        <dgm:presLayoutVars>
          <dgm:bulletEnabled val="1"/>
        </dgm:presLayoutVars>
      </dgm:prSet>
      <dgm:spPr/>
    </dgm:pt>
  </dgm:ptLst>
  <dgm:cxnLst>
    <dgm:cxn modelId="{52560165-B622-4F79-8F2A-EF1ECC5AE0C9}" srcId="{C569749A-CACF-4D7C-9549-0298258C75DE}" destId="{78F88B8B-BCAB-4496-B9C2-C5A9787418C7}" srcOrd="3" destOrd="0" parTransId="{D00556DF-1457-4F24-817A-AFBA26C1A3A4}" sibTransId="{D8EE67A8-30F6-4028-B0DD-690E66BD0869}"/>
    <dgm:cxn modelId="{20F1C625-1E1E-4B2F-B9E2-9C4B3AA853FC}" srcId="{B800DED4-ECB0-4725-984C-CC3A408F4858}" destId="{C569749A-CACF-4D7C-9549-0298258C75DE}" srcOrd="0" destOrd="0" parTransId="{345BE22A-E50A-4627-BBB7-3CB072018BB8}" sibTransId="{C89CD3B6-D55D-4DBD-9810-7419D133E289}"/>
    <dgm:cxn modelId="{F110B9DD-407E-48A3-B239-39403A2CC549}" type="presOf" srcId="{78F88B8B-BCAB-4496-B9C2-C5A9787418C7}" destId="{57B633A7-916E-42DC-9F64-865274913008}" srcOrd="0" destOrd="3" presId="urn:microsoft.com/office/officeart/2005/8/layout/vList5"/>
    <dgm:cxn modelId="{6FFB156D-BDED-4A0D-8E63-BBE148C7CD16}" type="presOf" srcId="{6579F6CD-B3BA-4EA0-9125-8738D3D094A1}" destId="{57B633A7-916E-42DC-9F64-865274913008}" srcOrd="0" destOrd="2" presId="urn:microsoft.com/office/officeart/2005/8/layout/vList5"/>
    <dgm:cxn modelId="{73D3EF07-DF44-4E43-8F63-AB8BB55F684A}" type="presOf" srcId="{A54A9E0C-E7F1-4AE9-B0ED-8D3F6E2D0051}" destId="{57B633A7-916E-42DC-9F64-865274913008}" srcOrd="0" destOrd="0" presId="urn:microsoft.com/office/officeart/2005/8/layout/vList5"/>
    <dgm:cxn modelId="{F68D8C13-37DF-464A-8A94-4E7FD1A9FE87}" type="presOf" srcId="{B800DED4-ECB0-4725-984C-CC3A408F4858}" destId="{1A6DC402-F5F4-4E89-BB8B-9A09CFE69CA0}" srcOrd="0" destOrd="0" presId="urn:microsoft.com/office/officeart/2005/8/layout/vList5"/>
    <dgm:cxn modelId="{C5D08D07-5F68-434C-AD3B-EC6766C8AAC1}" type="presOf" srcId="{2DDF3822-D572-44C7-910E-C543BDD57528}" destId="{57B633A7-916E-42DC-9F64-865274913008}" srcOrd="0" destOrd="1" presId="urn:microsoft.com/office/officeart/2005/8/layout/vList5"/>
    <dgm:cxn modelId="{4618466E-0618-4AFE-80F4-13FB142AF217}" srcId="{C569749A-CACF-4D7C-9549-0298258C75DE}" destId="{6579F6CD-B3BA-4EA0-9125-8738D3D094A1}" srcOrd="2" destOrd="0" parTransId="{EC3D212B-36AC-4962-9F1F-5AAFCD096FC5}" sibTransId="{5C27FCC2-D61F-4E21-B41F-F669885B7EB9}"/>
    <dgm:cxn modelId="{A06D097E-3B5B-4D2B-9146-4D9BEABC4EE6}" srcId="{C569749A-CACF-4D7C-9549-0298258C75DE}" destId="{2DDF3822-D572-44C7-910E-C543BDD57528}" srcOrd="1" destOrd="0" parTransId="{C3540A9A-146E-49E4-AA72-DE108DA6E2C5}" sibTransId="{09CA1682-FFC5-46C0-AE41-D8FCEBD2690D}"/>
    <dgm:cxn modelId="{1C0F4CB6-3E43-4B14-88A5-E66128AB7A19}" type="presOf" srcId="{C569749A-CACF-4D7C-9549-0298258C75DE}" destId="{75523B27-9D73-488E-929D-13DC606E89D1}" srcOrd="0" destOrd="0" presId="urn:microsoft.com/office/officeart/2005/8/layout/vList5"/>
    <dgm:cxn modelId="{ED16D3F8-FEEE-44AE-9AD1-22D62E15B4D1}" srcId="{C569749A-CACF-4D7C-9549-0298258C75DE}" destId="{A54A9E0C-E7F1-4AE9-B0ED-8D3F6E2D0051}" srcOrd="0" destOrd="0" parTransId="{2F300D43-BBC8-4545-B607-CBDA9DE93A96}" sibTransId="{FEF67AFE-CCF4-4395-9B6C-BB27B6E932D2}"/>
    <dgm:cxn modelId="{0983BC74-5C33-44AC-A218-E02C9960ADAD}" type="presParOf" srcId="{1A6DC402-F5F4-4E89-BB8B-9A09CFE69CA0}" destId="{5B912521-F6B4-43FC-B110-B63125C39CDC}" srcOrd="0" destOrd="0" presId="urn:microsoft.com/office/officeart/2005/8/layout/vList5"/>
    <dgm:cxn modelId="{BC929926-7561-4F9A-9FFA-64D4A542D24B}" type="presParOf" srcId="{5B912521-F6B4-43FC-B110-B63125C39CDC}" destId="{75523B27-9D73-488E-929D-13DC606E89D1}" srcOrd="0" destOrd="0" presId="urn:microsoft.com/office/officeart/2005/8/layout/vList5"/>
    <dgm:cxn modelId="{2B1E533B-77BE-4F34-ACA4-BCA417C2C5CE}" type="presParOf" srcId="{5B912521-F6B4-43FC-B110-B63125C39CDC}" destId="{57B633A7-916E-42DC-9F64-86527491300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00DED4-ECB0-4725-984C-CC3A408F485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69749A-CACF-4D7C-9549-0298258C75DE}">
      <dgm:prSet custT="1">
        <dgm:style>
          <a:lnRef idx="1">
            <a:schemeClr val="accent3"/>
          </a:lnRef>
          <a:fillRef idx="3">
            <a:schemeClr val="accent3"/>
          </a:fillRef>
          <a:effectRef idx="2">
            <a:schemeClr val="accent3"/>
          </a:effectRef>
          <a:fontRef idx="minor">
            <a:schemeClr val="lt1"/>
          </a:fontRef>
        </dgm:style>
      </dgm:prSet>
      <dgm:spPr>
        <a:solidFill>
          <a:schemeClr val="accent1">
            <a:lumMod val="50000"/>
          </a:schemeClr>
        </a:solidFill>
      </dgm:spPr>
      <dgm:t>
        <a:bodyPr/>
        <a:lstStyle/>
        <a:p>
          <a:pPr rtl="0"/>
          <a:r>
            <a:rPr lang="en-US" sz="2400" b="1" dirty="0"/>
            <a:t>Process Safety is not about: </a:t>
          </a:r>
          <a:endParaRPr lang="en-US" sz="2400" dirty="0"/>
        </a:p>
      </dgm:t>
    </dgm:pt>
    <dgm:pt modelId="{345BE22A-E50A-4627-BBB7-3CB072018BB8}" type="parTrans" cxnId="{20F1C625-1E1E-4B2F-B9E2-9C4B3AA853FC}">
      <dgm:prSet/>
      <dgm:spPr/>
      <dgm:t>
        <a:bodyPr/>
        <a:lstStyle/>
        <a:p>
          <a:endParaRPr lang="en-US"/>
        </a:p>
      </dgm:t>
    </dgm:pt>
    <dgm:pt modelId="{C89CD3B6-D55D-4DBD-9810-7419D133E289}" type="sibTrans" cxnId="{20F1C625-1E1E-4B2F-B9E2-9C4B3AA853FC}">
      <dgm:prSet/>
      <dgm:spPr/>
      <dgm:t>
        <a:bodyPr/>
        <a:lstStyle/>
        <a:p>
          <a:endParaRPr lang="en-US"/>
        </a:p>
      </dgm:t>
    </dgm:pt>
    <dgm:pt modelId="{A54A9E0C-E7F1-4AE9-B0ED-8D3F6E2D0051}">
      <dgm:prSet custT="1"/>
      <dgm:spPr>
        <a:solidFill>
          <a:schemeClr val="accent1">
            <a:lumMod val="20000"/>
            <a:lumOff val="80000"/>
            <a:alpha val="90000"/>
          </a:schemeClr>
        </a:solidFill>
      </dgm:spPr>
      <dgm:t>
        <a:bodyPr/>
        <a:lstStyle/>
        <a:p>
          <a:pPr rtl="0"/>
          <a:r>
            <a:rPr lang="en-US" sz="1600" b="1" dirty="0"/>
            <a:t>Slips, trips and falls, or what is commonly referred to as “personal safety”</a:t>
          </a:r>
          <a:endParaRPr lang="en-US" sz="1600" dirty="0"/>
        </a:p>
      </dgm:t>
    </dgm:pt>
    <dgm:pt modelId="{2F300D43-BBC8-4545-B607-CBDA9DE93A96}" type="parTrans" cxnId="{ED16D3F8-FEEE-44AE-9AD1-22D62E15B4D1}">
      <dgm:prSet/>
      <dgm:spPr/>
      <dgm:t>
        <a:bodyPr/>
        <a:lstStyle/>
        <a:p>
          <a:endParaRPr lang="en-US"/>
        </a:p>
      </dgm:t>
    </dgm:pt>
    <dgm:pt modelId="{FEF67AFE-CCF4-4395-9B6C-BB27B6E932D2}" type="sibTrans" cxnId="{ED16D3F8-FEEE-44AE-9AD1-22D62E15B4D1}">
      <dgm:prSet/>
      <dgm:spPr/>
      <dgm:t>
        <a:bodyPr/>
        <a:lstStyle/>
        <a:p>
          <a:endParaRPr lang="en-US"/>
        </a:p>
      </dgm:t>
    </dgm:pt>
    <dgm:pt modelId="{1A6DC402-F5F4-4E89-BB8B-9A09CFE69CA0}" type="pres">
      <dgm:prSet presAssocID="{B800DED4-ECB0-4725-984C-CC3A408F4858}" presName="Name0" presStyleCnt="0">
        <dgm:presLayoutVars>
          <dgm:dir/>
          <dgm:animLvl val="lvl"/>
          <dgm:resizeHandles val="exact"/>
        </dgm:presLayoutVars>
      </dgm:prSet>
      <dgm:spPr/>
    </dgm:pt>
    <dgm:pt modelId="{5B912521-F6B4-43FC-B110-B63125C39CDC}" type="pres">
      <dgm:prSet presAssocID="{C569749A-CACF-4D7C-9549-0298258C75DE}" presName="linNode" presStyleCnt="0"/>
      <dgm:spPr/>
    </dgm:pt>
    <dgm:pt modelId="{75523B27-9D73-488E-929D-13DC606E89D1}" type="pres">
      <dgm:prSet presAssocID="{C569749A-CACF-4D7C-9549-0298258C75DE}" presName="parentText" presStyleLbl="node1" presStyleIdx="0" presStyleCnt="1" custScaleX="85185">
        <dgm:presLayoutVars>
          <dgm:chMax val="1"/>
          <dgm:bulletEnabled val="1"/>
        </dgm:presLayoutVars>
      </dgm:prSet>
      <dgm:spPr/>
    </dgm:pt>
    <dgm:pt modelId="{57B633A7-916E-42DC-9F64-865274913008}" type="pres">
      <dgm:prSet presAssocID="{C569749A-CACF-4D7C-9549-0298258C75DE}" presName="descendantText" presStyleLbl="alignAccFollowNode1" presStyleIdx="0" presStyleCnt="1">
        <dgm:presLayoutVars>
          <dgm:bulletEnabled val="1"/>
        </dgm:presLayoutVars>
      </dgm:prSet>
      <dgm:spPr/>
    </dgm:pt>
  </dgm:ptLst>
  <dgm:cxnLst>
    <dgm:cxn modelId="{ED16D3F8-FEEE-44AE-9AD1-22D62E15B4D1}" srcId="{C569749A-CACF-4D7C-9549-0298258C75DE}" destId="{A54A9E0C-E7F1-4AE9-B0ED-8D3F6E2D0051}" srcOrd="0" destOrd="0" parTransId="{2F300D43-BBC8-4545-B607-CBDA9DE93A96}" sibTransId="{FEF67AFE-CCF4-4395-9B6C-BB27B6E932D2}"/>
    <dgm:cxn modelId="{ACD1B766-9829-4D4D-B704-DC57E527D289}" type="presOf" srcId="{B800DED4-ECB0-4725-984C-CC3A408F4858}" destId="{1A6DC402-F5F4-4E89-BB8B-9A09CFE69CA0}" srcOrd="0" destOrd="0" presId="urn:microsoft.com/office/officeart/2005/8/layout/vList5"/>
    <dgm:cxn modelId="{7794469D-2FC5-4B38-BBBB-879CAB89A35A}" type="presOf" srcId="{C569749A-CACF-4D7C-9549-0298258C75DE}" destId="{75523B27-9D73-488E-929D-13DC606E89D1}" srcOrd="0" destOrd="0" presId="urn:microsoft.com/office/officeart/2005/8/layout/vList5"/>
    <dgm:cxn modelId="{AE81E0D9-6AD0-4165-A2F7-8CE965B1E0B6}" type="presOf" srcId="{A54A9E0C-E7F1-4AE9-B0ED-8D3F6E2D0051}" destId="{57B633A7-916E-42DC-9F64-865274913008}" srcOrd="0" destOrd="0" presId="urn:microsoft.com/office/officeart/2005/8/layout/vList5"/>
    <dgm:cxn modelId="{20F1C625-1E1E-4B2F-B9E2-9C4B3AA853FC}" srcId="{B800DED4-ECB0-4725-984C-CC3A408F4858}" destId="{C569749A-CACF-4D7C-9549-0298258C75DE}" srcOrd="0" destOrd="0" parTransId="{345BE22A-E50A-4627-BBB7-3CB072018BB8}" sibTransId="{C89CD3B6-D55D-4DBD-9810-7419D133E289}"/>
    <dgm:cxn modelId="{A58A9A2B-ED75-49D0-B98B-BF4C6AF13539}" type="presParOf" srcId="{1A6DC402-F5F4-4E89-BB8B-9A09CFE69CA0}" destId="{5B912521-F6B4-43FC-B110-B63125C39CDC}" srcOrd="0" destOrd="0" presId="urn:microsoft.com/office/officeart/2005/8/layout/vList5"/>
    <dgm:cxn modelId="{530B9FA1-7BAB-46C9-B08E-15153EDC41F5}" type="presParOf" srcId="{5B912521-F6B4-43FC-B110-B63125C39CDC}" destId="{75523B27-9D73-488E-929D-13DC606E89D1}" srcOrd="0" destOrd="0" presId="urn:microsoft.com/office/officeart/2005/8/layout/vList5"/>
    <dgm:cxn modelId="{EAA70832-6A27-47EF-A2CF-02B8F5F0DF2A}" type="presParOf" srcId="{5B912521-F6B4-43FC-B110-B63125C39CDC}" destId="{57B633A7-916E-42DC-9F64-865274913008}" srcOrd="1" destOrd="0" presId="urn:microsoft.com/office/officeart/2005/8/layout/vList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633A7-916E-42DC-9F64-865274913008}">
      <dsp:nvSpPr>
        <dsp:cNvPr id="0" name=""/>
        <dsp:cNvSpPr/>
      </dsp:nvSpPr>
      <dsp:spPr>
        <a:xfrm rot="5400000">
          <a:off x="4435611" y="-1569720"/>
          <a:ext cx="1583412" cy="5120640"/>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b="1" kern="1200" dirty="0">
              <a:solidFill>
                <a:schemeClr val="tx1"/>
              </a:solidFill>
            </a:rPr>
            <a:t>Identifying and understanding potential hazards </a:t>
          </a:r>
          <a:endParaRPr lang="en-US" sz="1600" kern="1200" dirty="0">
            <a:solidFill>
              <a:schemeClr val="tx1"/>
            </a:solidFill>
          </a:endParaRPr>
        </a:p>
        <a:p>
          <a:pPr marL="171450" lvl="1" indent="-171450" algn="l" defTabSz="711200" rtl="0">
            <a:lnSpc>
              <a:spcPct val="90000"/>
            </a:lnSpc>
            <a:spcBef>
              <a:spcPct val="0"/>
            </a:spcBef>
            <a:spcAft>
              <a:spcPct val="15000"/>
            </a:spcAft>
            <a:buChar char="•"/>
          </a:pPr>
          <a:r>
            <a:rPr lang="en-US" sz="1600" b="1" kern="1200" dirty="0">
              <a:solidFill>
                <a:schemeClr val="tx1"/>
              </a:solidFill>
            </a:rPr>
            <a:t>Evaluating consequences, safeguards, and risks </a:t>
          </a:r>
          <a:endParaRPr lang="en-US" sz="1600" kern="1200" dirty="0">
            <a:solidFill>
              <a:schemeClr val="tx1"/>
            </a:solidFill>
          </a:endParaRPr>
        </a:p>
        <a:p>
          <a:pPr marL="171450" lvl="1" indent="-171450" algn="l" defTabSz="711200" rtl="0">
            <a:lnSpc>
              <a:spcPct val="90000"/>
            </a:lnSpc>
            <a:spcBef>
              <a:spcPct val="0"/>
            </a:spcBef>
            <a:spcAft>
              <a:spcPct val="15000"/>
            </a:spcAft>
            <a:buChar char="•"/>
          </a:pPr>
          <a:r>
            <a:rPr lang="en-US" sz="1600" b="1" kern="1200" dirty="0">
              <a:solidFill>
                <a:schemeClr val="tx1"/>
              </a:solidFill>
            </a:rPr>
            <a:t>Adding layers of protection (safeguards) to prevent and/or mitigate incidents </a:t>
          </a:r>
          <a:endParaRPr lang="en-US" sz="1600" kern="1200" dirty="0">
            <a:solidFill>
              <a:schemeClr val="tx1"/>
            </a:solidFill>
          </a:endParaRPr>
        </a:p>
        <a:p>
          <a:pPr marL="171450" lvl="1" indent="-171450" algn="l" defTabSz="711200" rtl="0">
            <a:lnSpc>
              <a:spcPct val="90000"/>
            </a:lnSpc>
            <a:spcBef>
              <a:spcPct val="0"/>
            </a:spcBef>
            <a:spcAft>
              <a:spcPct val="15000"/>
            </a:spcAft>
            <a:buChar char="•"/>
          </a:pPr>
          <a:r>
            <a:rPr lang="en-US" sz="1600" b="1" kern="1200" dirty="0">
              <a:solidFill>
                <a:schemeClr val="tx1"/>
              </a:solidFill>
            </a:rPr>
            <a:t>Protecting employees, the public, the environment and assets through these safeguards  </a:t>
          </a:r>
          <a:endParaRPr lang="en-US" sz="1600" kern="1200" dirty="0">
            <a:solidFill>
              <a:schemeClr val="tx1"/>
            </a:solidFill>
          </a:endParaRPr>
        </a:p>
      </dsp:txBody>
      <dsp:txXfrm rot="-5400000">
        <a:off x="2666997" y="276190"/>
        <a:ext cx="5043344" cy="1428820"/>
      </dsp:txXfrm>
    </dsp:sp>
    <dsp:sp modelId="{75523B27-9D73-488E-929D-13DC606E89D1}">
      <dsp:nvSpPr>
        <dsp:cNvPr id="0" name=""/>
        <dsp:cNvSpPr/>
      </dsp:nvSpPr>
      <dsp:spPr>
        <a:xfrm>
          <a:off x="213362" y="967"/>
          <a:ext cx="2453634" cy="1979265"/>
        </a:xfrm>
        <a:prstGeom prst="roundRect">
          <a:avLst/>
        </a:prstGeom>
        <a:solidFill>
          <a:schemeClr val="accent1">
            <a:lumMod val="50000"/>
          </a:schemeClr>
        </a:soli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t>Process Safety is about: </a:t>
          </a:r>
          <a:endParaRPr lang="en-US" sz="2400" kern="1200" dirty="0"/>
        </a:p>
      </dsp:txBody>
      <dsp:txXfrm>
        <a:off x="309982" y="97587"/>
        <a:ext cx="2260394" cy="17860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633A7-916E-42DC-9F64-865274913008}">
      <dsp:nvSpPr>
        <dsp:cNvPr id="0" name=""/>
        <dsp:cNvSpPr/>
      </dsp:nvSpPr>
      <dsp:spPr>
        <a:xfrm rot="5400000">
          <a:off x="4434837" y="-1569720"/>
          <a:ext cx="1584960" cy="5120640"/>
        </a:xfrm>
        <a:prstGeom prst="round2SameRect">
          <a:avLst/>
        </a:prstGeom>
        <a:solidFill>
          <a:schemeClr val="accent1">
            <a:lumMod val="20000"/>
            <a:lumOff val="80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rtl="0">
            <a:lnSpc>
              <a:spcPct val="90000"/>
            </a:lnSpc>
            <a:spcBef>
              <a:spcPct val="0"/>
            </a:spcBef>
            <a:spcAft>
              <a:spcPct val="15000"/>
            </a:spcAft>
            <a:buChar char="•"/>
          </a:pPr>
          <a:r>
            <a:rPr lang="en-US" sz="1600" b="1" kern="1200" dirty="0"/>
            <a:t>Slips, trips and falls, or what is commonly referred to as “personal safety”</a:t>
          </a:r>
          <a:endParaRPr lang="en-US" sz="1600" kern="1200" dirty="0"/>
        </a:p>
      </dsp:txBody>
      <dsp:txXfrm rot="-5400000">
        <a:off x="2666998" y="275490"/>
        <a:ext cx="5043269" cy="1430218"/>
      </dsp:txXfrm>
    </dsp:sp>
    <dsp:sp modelId="{75523B27-9D73-488E-929D-13DC606E89D1}">
      <dsp:nvSpPr>
        <dsp:cNvPr id="0" name=""/>
        <dsp:cNvSpPr/>
      </dsp:nvSpPr>
      <dsp:spPr>
        <a:xfrm>
          <a:off x="213362" y="0"/>
          <a:ext cx="2453634" cy="1981200"/>
        </a:xfrm>
        <a:prstGeom prst="roundRect">
          <a:avLst/>
        </a:prstGeom>
        <a:solidFill>
          <a:schemeClr val="accent1">
            <a:lumMod val="50000"/>
          </a:schemeClr>
        </a:soli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t>Process Safety is not about: </a:t>
          </a:r>
          <a:endParaRPr lang="en-US" sz="2400" kern="1200" dirty="0"/>
        </a:p>
      </dsp:txBody>
      <dsp:txXfrm>
        <a:off x="310076" y="96714"/>
        <a:ext cx="2260206" cy="178777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F6E7B49-D7E3-42B6-BDDD-6E346BED1981}" type="datetimeFigureOut">
              <a:rPr lang="en-CA" smtClean="0"/>
              <a:t>16/12/2016</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F63CC94-9757-4F28-875E-5F0D6882B396}" type="slidenum">
              <a:rPr lang="en-CA" smtClean="0"/>
              <a:t>‹#›</a:t>
            </a:fld>
            <a:endParaRPr lang="en-CA"/>
          </a:p>
        </p:txBody>
      </p:sp>
    </p:spTree>
    <p:extLst>
      <p:ext uri="{BB962C8B-B14F-4D97-AF65-F5344CB8AC3E}">
        <p14:creationId xmlns:p14="http://schemas.microsoft.com/office/powerpoint/2010/main" val="38136075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AC09E48-FED1-4745-8FF3-20AD5C07069C}" type="datetimeFigureOut">
              <a:rPr lang="en-US" smtClean="0"/>
              <a:t>12/16/2016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3620AC7-53DF-457E-9796-0ADB243423A0}" type="slidenum">
              <a:rPr lang="en-US" smtClean="0"/>
              <a:t>‹#›</a:t>
            </a:fld>
            <a:endParaRPr lang="en-US"/>
          </a:p>
        </p:txBody>
      </p:sp>
    </p:spTree>
    <p:extLst>
      <p:ext uri="{BB962C8B-B14F-4D97-AF65-F5344CB8AC3E}">
        <p14:creationId xmlns:p14="http://schemas.microsoft.com/office/powerpoint/2010/main" val="1089854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C2675D22-B76A-4064-B24D-BEB634B79A4A}" type="slidenum">
              <a:rPr lang="en-US">
                <a:latin typeface="Arial" charset="0"/>
              </a:rPr>
              <a:pPr/>
              <a:t>4</a:t>
            </a:fld>
            <a:endParaRPr lang="en-US">
              <a:latin typeface="Arial" charset="0"/>
            </a:endParaRPr>
          </a:p>
        </p:txBody>
      </p:sp>
      <p:sp>
        <p:nvSpPr>
          <p:cNvPr id="28675" name="Rectangle 1026"/>
          <p:cNvSpPr>
            <a:spLocks noGrp="1" noRot="1" noChangeAspect="1" noChangeArrowheads="1" noTextEdit="1"/>
          </p:cNvSpPr>
          <p:nvPr>
            <p:ph type="sldImg"/>
          </p:nvPr>
        </p:nvSpPr>
        <p:spPr>
          <a:ln/>
        </p:spPr>
      </p:sp>
      <p:sp>
        <p:nvSpPr>
          <p:cNvPr id="28676" name="Rectangle 1027"/>
          <p:cNvSpPr>
            <a:spLocks noGrp="1" noChangeArrowheads="1"/>
          </p:cNvSpPr>
          <p:nvPr>
            <p:ph type="body" idx="1"/>
          </p:nvPr>
        </p:nvSpPr>
        <p:spPr>
          <a:xfrm>
            <a:off x="701040" y="4415790"/>
            <a:ext cx="5608320" cy="4570730"/>
          </a:xfrm>
          <a:noFill/>
        </p:spPr>
        <p:txBody>
          <a:bodyPr/>
          <a:lstStyle/>
          <a:p>
            <a:pPr indent="232943"/>
            <a:r>
              <a:rPr lang="en-US" b="1" u="sng" dirty="0"/>
              <a:t>The Business Case for Process Safety</a:t>
            </a:r>
          </a:p>
          <a:p>
            <a:pPr indent="232943"/>
            <a:endParaRPr lang="en-US" sz="600" dirty="0"/>
          </a:p>
          <a:p>
            <a:pPr indent="232943"/>
            <a:r>
              <a:rPr lang="en-US" dirty="0"/>
              <a:t>The Center for Chemical Process Safety (CCPS), a not-for-profit organization associated with the American Institute for Chemical Engineers, counts as its members more than 70 of the world’s leading manufacturers of chemicals, petroleum products, pharmaceuticals, and other related materials, as well as insurance companies and others that serve these industries.</a:t>
            </a:r>
          </a:p>
          <a:p>
            <a:pPr indent="232943"/>
            <a:r>
              <a:rPr lang="en-US" dirty="0"/>
              <a:t>At the urging of the CCPS Advisory Board, an executive panel consisting of more than 20 senior industry executives, CCPS undertook this landmark study to identify the business case for companies to implement a strong Process Safety Management system.</a:t>
            </a:r>
          </a:p>
          <a:p>
            <a:pPr indent="232943"/>
            <a:r>
              <a:rPr lang="en-US" dirty="0"/>
              <a:t>CCPS was assisted in this study by four Chief Executive Officers, the senior executive members of its Advisory Board, representatives from its member companies, and other industrial stakeholders.</a:t>
            </a:r>
          </a:p>
          <a:p>
            <a:pPr indent="232943"/>
            <a:r>
              <a:rPr lang="en-US" dirty="0"/>
              <a:t>The study identified four distinct business reasons that cause a company to benefit from a strong Process Safety Program</a:t>
            </a:r>
          </a:p>
          <a:p>
            <a:pPr indent="232943"/>
            <a:r>
              <a:rPr lang="en-US" dirty="0"/>
              <a:t>CCPS thanks you for sharing the “Business Case for Process Safety” with your company.  If you would like assistance with this presentation, more information about CCPS, or general information about Process Safety, please contact CCPS at 212-591-7319 or ccps@aiche.org</a:t>
            </a:r>
          </a:p>
        </p:txBody>
      </p:sp>
    </p:spTree>
    <p:extLst>
      <p:ext uri="{BB962C8B-B14F-4D97-AF65-F5344CB8AC3E}">
        <p14:creationId xmlns:p14="http://schemas.microsoft.com/office/powerpoint/2010/main" val="1771265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155FBDEC-57EF-48AD-BED6-D6AF5358BECF}" type="slidenum">
              <a:rPr lang="en-US">
                <a:latin typeface="Arial" charset="0"/>
              </a:rPr>
              <a:pPr/>
              <a:t>13</a:t>
            </a:fld>
            <a:endParaRPr 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065343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921E710E-8A69-49EF-B778-CDA7EBA2B490}" type="slidenum">
              <a:rPr lang="en-US">
                <a:latin typeface="Arial" charset="0"/>
              </a:rPr>
              <a:pPr/>
              <a:t>14</a:t>
            </a:fld>
            <a:endParaRPr lang="en-US">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indent="232943">
              <a:tabLst>
                <a:tab pos="232943" algn="l"/>
              </a:tabLst>
            </a:pPr>
            <a:endParaRPr lang="en-US" dirty="0"/>
          </a:p>
        </p:txBody>
      </p:sp>
    </p:spTree>
    <p:extLst>
      <p:ext uri="{BB962C8B-B14F-4D97-AF65-F5344CB8AC3E}">
        <p14:creationId xmlns:p14="http://schemas.microsoft.com/office/powerpoint/2010/main" val="2249991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206FCB61-73E5-4989-BCC9-7EBF28B39618}" type="slidenum">
              <a:rPr lang="en-US">
                <a:latin typeface="Arial" charset="0"/>
              </a:rPr>
              <a:pPr/>
              <a:t>15</a:t>
            </a:fld>
            <a:endParaRPr lang="en-US">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indent="232943">
              <a:tabLst>
                <a:tab pos="232943" algn="l"/>
                <a:tab pos="698830" algn="l"/>
              </a:tabLst>
            </a:pPr>
            <a:endParaRPr lang="en-US" dirty="0"/>
          </a:p>
        </p:txBody>
      </p:sp>
    </p:spTree>
    <p:extLst>
      <p:ext uri="{BB962C8B-B14F-4D97-AF65-F5344CB8AC3E}">
        <p14:creationId xmlns:p14="http://schemas.microsoft.com/office/powerpoint/2010/main" val="2753178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206FCB61-73E5-4989-BCC9-7EBF28B39618}" type="slidenum">
              <a:rPr lang="en-US">
                <a:latin typeface="Arial" charset="0"/>
              </a:rPr>
              <a:pPr/>
              <a:t>16</a:t>
            </a:fld>
            <a:endParaRPr lang="en-US">
              <a:latin typeface="Arial" charset="0"/>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indent="232943">
              <a:tabLst>
                <a:tab pos="232943" algn="l"/>
                <a:tab pos="698830" algn="l"/>
              </a:tabLst>
            </a:pPr>
            <a:endParaRPr lang="en-US" dirty="0"/>
          </a:p>
        </p:txBody>
      </p:sp>
    </p:spTree>
    <p:extLst>
      <p:ext uri="{BB962C8B-B14F-4D97-AF65-F5344CB8AC3E}">
        <p14:creationId xmlns:p14="http://schemas.microsoft.com/office/powerpoint/2010/main" val="3657254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7A435636-D00E-4CAA-BF94-7B49D754907D}" type="slidenum">
              <a:rPr lang="en-US">
                <a:latin typeface="Arial" charset="0"/>
              </a:rPr>
              <a:pPr/>
              <a:t>17</a:t>
            </a:fld>
            <a:endParaRPr lang="en-US">
              <a:latin typeface="Arial" charset="0"/>
            </a:endParaRPr>
          </a:p>
        </p:txBody>
      </p:sp>
      <p:sp>
        <p:nvSpPr>
          <p:cNvPr id="50179" name="Rectangle 1026"/>
          <p:cNvSpPr>
            <a:spLocks noGrp="1" noRot="1" noChangeAspect="1" noChangeArrowheads="1" noTextEdit="1"/>
          </p:cNvSpPr>
          <p:nvPr>
            <p:ph type="sldImg"/>
          </p:nvPr>
        </p:nvSpPr>
        <p:spPr>
          <a:ln/>
        </p:spPr>
      </p:sp>
      <p:sp>
        <p:nvSpPr>
          <p:cNvPr id="50180" name="Rectangle 1027"/>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42434536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D63F517E-6D71-4362-AFA7-BC62073B00D2}" type="slidenum">
              <a:rPr lang="en-US">
                <a:latin typeface="Arial" charset="0"/>
              </a:rPr>
              <a:pPr/>
              <a:t>18</a:t>
            </a:fld>
            <a:endParaRPr lang="en-US">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marL="232943" indent="-232943">
              <a:buClr>
                <a:srgbClr val="CC3300"/>
              </a:buClr>
            </a:pPr>
            <a:r>
              <a:rPr lang="en-US" b="1" dirty="0"/>
              <a:t>Realize the benefits to achieving business excellence through process safety management</a:t>
            </a:r>
          </a:p>
          <a:p>
            <a:pPr marL="232943" indent="-232943">
              <a:buClr>
                <a:schemeClr val="tx1"/>
              </a:buClr>
              <a:buFontTx/>
              <a:buAutoNum type="arabicPeriod"/>
            </a:pPr>
            <a:r>
              <a:rPr lang="en-US" b="1" dirty="0"/>
              <a:t>Personnel at plant and corporate levels. </a:t>
            </a:r>
          </a:p>
          <a:p>
            <a:pPr marL="232943" indent="-232943">
              <a:buClr>
                <a:schemeClr val="tx1"/>
              </a:buClr>
              <a:buFontTx/>
              <a:buAutoNum type="arabicPeriod"/>
            </a:pPr>
            <a:r>
              <a:rPr lang="en-US" b="1" dirty="0"/>
              <a:t>Include accountability for operating unit executives</a:t>
            </a:r>
          </a:p>
          <a:p>
            <a:pPr marL="232943" indent="-232943">
              <a:buClr>
                <a:schemeClr val="tx1"/>
              </a:buClr>
              <a:buFontTx/>
              <a:buAutoNum type="arabicPeriod"/>
            </a:pPr>
            <a:r>
              <a:rPr lang="en-US" b="1" dirty="0"/>
              <a:t>Continual learning.  The more you learn about process safety, the better your results in all four benefit areas.  You can learn from courses, books, and by networking with peers in other companies</a:t>
            </a:r>
          </a:p>
          <a:p>
            <a:pPr marL="232943" indent="-232943">
              <a:buClr>
                <a:schemeClr val="tx1"/>
              </a:buClr>
              <a:buFontTx/>
              <a:buAutoNum type="arabicPeriod"/>
            </a:pPr>
            <a:r>
              <a:rPr lang="en-US" b="1" dirty="0"/>
              <a:t>Link your management systems based on the rigor of process safety management</a:t>
            </a:r>
          </a:p>
          <a:p>
            <a:pPr marL="232943" indent="-232943">
              <a:buClr>
                <a:schemeClr val="tx1"/>
              </a:buClr>
              <a:buFontTx/>
              <a:buAutoNum type="arabicPeriod"/>
            </a:pPr>
            <a:r>
              <a:rPr lang="en-US" b="1" dirty="0"/>
              <a:t>For example, goals could be around:</a:t>
            </a:r>
          </a:p>
          <a:p>
            <a:pPr marL="698830" lvl="1" indent="-232943">
              <a:buClr>
                <a:schemeClr val="tx1"/>
              </a:buClr>
              <a:buFontTx/>
              <a:buChar char="•"/>
            </a:pPr>
            <a:r>
              <a:rPr lang="en-US" b="1" dirty="0"/>
              <a:t>implementation or integration of systems</a:t>
            </a:r>
          </a:p>
          <a:p>
            <a:pPr marL="698830" lvl="1" indent="-232943">
              <a:buClr>
                <a:schemeClr val="tx1"/>
              </a:buClr>
              <a:buFontTx/>
              <a:buChar char="•"/>
            </a:pPr>
            <a:r>
              <a:rPr lang="en-US" b="1" dirty="0"/>
              <a:t>reduction of incidents, leaks, etc.</a:t>
            </a:r>
          </a:p>
          <a:p>
            <a:pPr marL="698830" lvl="1" indent="-232943">
              <a:buClr>
                <a:schemeClr val="tx1"/>
              </a:buClr>
              <a:buFontTx/>
              <a:buChar char="•"/>
            </a:pPr>
            <a:r>
              <a:rPr lang="en-US" b="1" dirty="0"/>
              <a:t>reduction of off-site consequences</a:t>
            </a:r>
          </a:p>
          <a:p>
            <a:pPr marL="698830" lvl="1" indent="-232943">
              <a:buClr>
                <a:schemeClr val="tx1"/>
              </a:buClr>
              <a:buFontTx/>
              <a:buChar char="•"/>
            </a:pPr>
            <a:r>
              <a:rPr lang="en-US" b="1" dirty="0"/>
              <a:t>reduction of on or off-site risk</a:t>
            </a:r>
          </a:p>
          <a:p>
            <a:pPr marL="232943" indent="-232943">
              <a:buClr>
                <a:schemeClr val="tx1"/>
              </a:buClr>
              <a:buFontTx/>
              <a:buAutoNum type="arabicPeriod"/>
            </a:pPr>
            <a:r>
              <a:rPr lang="en-US" b="1" dirty="0"/>
              <a:t>Use measurements to drive performance and communicate goals</a:t>
            </a:r>
          </a:p>
          <a:p>
            <a:pPr marL="232943" indent="-232943">
              <a:buClr>
                <a:schemeClr val="tx1"/>
              </a:buClr>
              <a:buFontTx/>
              <a:buAutoNum type="arabicPeriod"/>
            </a:pPr>
            <a:r>
              <a:rPr lang="en-US" b="1" dirty="0"/>
              <a:t>On a period basis (for example, every three years), revisit your process safety program and revalidate process safety studies to maintain improvements and to progress further</a:t>
            </a:r>
          </a:p>
          <a:p>
            <a:pPr marL="232943" indent="-232943">
              <a:buClr>
                <a:schemeClr val="tx1"/>
              </a:buClr>
            </a:pPr>
            <a:endParaRPr lang="en-US" dirty="0"/>
          </a:p>
        </p:txBody>
      </p:sp>
    </p:spTree>
    <p:extLst>
      <p:ext uri="{BB962C8B-B14F-4D97-AF65-F5344CB8AC3E}">
        <p14:creationId xmlns:p14="http://schemas.microsoft.com/office/powerpoint/2010/main" val="37480108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7DEB9EFB-93EF-434D-BDB4-47ABFCF8FC9A}" type="slidenum">
              <a:rPr lang="en-US">
                <a:latin typeface="Arial" charset="0"/>
              </a:rPr>
              <a:pPr/>
              <a:t>19</a:t>
            </a:fld>
            <a:endParaRPr lang="en-US">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marL="0" indent="0">
              <a:buFontTx/>
              <a:buNone/>
              <a:tabLst>
                <a:tab pos="232943" algn="l"/>
              </a:tabLst>
            </a:pPr>
            <a:endParaRPr lang="en-US" dirty="0"/>
          </a:p>
        </p:txBody>
      </p:sp>
    </p:spTree>
    <p:extLst>
      <p:ext uri="{BB962C8B-B14F-4D97-AF65-F5344CB8AC3E}">
        <p14:creationId xmlns:p14="http://schemas.microsoft.com/office/powerpoint/2010/main" val="1018174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D415424F-55D2-4477-A5B6-31E0415A6FAE}" type="slidenum">
              <a:rPr lang="en-US">
                <a:latin typeface="Arial" charset="0"/>
              </a:rPr>
              <a:pPr/>
              <a:t>5</a:t>
            </a:fld>
            <a:endParaRPr lang="en-US">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indent="232943">
              <a:tabLst>
                <a:tab pos="232943" algn="l"/>
              </a:tabLst>
            </a:pPr>
            <a:endParaRPr lang="en-US" dirty="0"/>
          </a:p>
        </p:txBody>
      </p:sp>
    </p:spTree>
    <p:extLst>
      <p:ext uri="{BB962C8B-B14F-4D97-AF65-F5344CB8AC3E}">
        <p14:creationId xmlns:p14="http://schemas.microsoft.com/office/powerpoint/2010/main" val="2165013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D415424F-55D2-4477-A5B6-31E0415A6FAE}" type="slidenum">
              <a:rPr lang="en-US">
                <a:latin typeface="Arial" charset="0"/>
              </a:rPr>
              <a:pPr/>
              <a:t>6</a:t>
            </a:fld>
            <a:endParaRPr lang="en-US">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indent="232943">
              <a:tabLst>
                <a:tab pos="232943" algn="l"/>
              </a:tabLst>
            </a:pPr>
            <a:endParaRPr lang="en-US" dirty="0"/>
          </a:p>
        </p:txBody>
      </p:sp>
    </p:spTree>
    <p:extLst>
      <p:ext uri="{BB962C8B-B14F-4D97-AF65-F5344CB8AC3E}">
        <p14:creationId xmlns:p14="http://schemas.microsoft.com/office/powerpoint/2010/main" val="2165013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7845" indent="-177845">
              <a:buFont typeface="Arial" panose="020B0604020202020204" pitchFamily="34" charset="0"/>
              <a:buChar char="•"/>
            </a:pPr>
            <a:r>
              <a:rPr lang="en-US" dirty="0"/>
              <a:t>There are various safety management systems available.</a:t>
            </a:r>
            <a:r>
              <a:rPr lang="en-US" baseline="0" dirty="0"/>
              <a:t> </a:t>
            </a:r>
          </a:p>
          <a:p>
            <a:pPr marL="652099" lvl="1" indent="-177845">
              <a:buFont typeface="Arial" panose="020B0604020202020204" pitchFamily="34" charset="0"/>
              <a:buChar char="•"/>
            </a:pPr>
            <a:r>
              <a:rPr lang="en-US" baseline="0" dirty="0"/>
              <a:t>RBPS is the most comprehensive and rigorous</a:t>
            </a:r>
          </a:p>
          <a:p>
            <a:pPr marL="652099" lvl="1" indent="-177845">
              <a:buFont typeface="Arial" panose="020B0604020202020204" pitchFamily="34" charset="0"/>
              <a:buChar char="•"/>
            </a:pPr>
            <a:r>
              <a:rPr lang="en-US" baseline="0" dirty="0"/>
              <a:t>Has 20 elements</a:t>
            </a:r>
          </a:p>
          <a:p>
            <a:pPr eaLnBrk="1" hangingPunct="1"/>
            <a:endParaRPr lang="en-US" dirty="0"/>
          </a:p>
        </p:txBody>
      </p:sp>
    </p:spTree>
    <p:extLst>
      <p:ext uri="{BB962C8B-B14F-4D97-AF65-F5344CB8AC3E}">
        <p14:creationId xmlns:p14="http://schemas.microsoft.com/office/powerpoint/2010/main" val="1794968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7B1F3DCB-C8B6-456A-BBC1-439C2A44A105}" type="slidenum">
              <a:rPr lang="en-US">
                <a:latin typeface="Arial" charset="0"/>
              </a:rPr>
              <a:pPr/>
              <a:t>8</a:t>
            </a:fld>
            <a:endParaRPr lang="en-US">
              <a:latin typeface="Arial"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3180871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25854CDC-3B2C-41B2-9525-C25BE462D803}" type="slidenum">
              <a:rPr lang="en-US">
                <a:latin typeface="Arial" charset="0"/>
              </a:rPr>
              <a:pPr/>
              <a:t>9</a:t>
            </a:fld>
            <a:endParaRPr lang="en-US">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marL="0" indent="0">
              <a:buFontTx/>
              <a:buNone/>
              <a:tabLst>
                <a:tab pos="232943" algn="l"/>
              </a:tabLst>
            </a:pPr>
            <a:endParaRPr lang="en-US" dirty="0"/>
          </a:p>
        </p:txBody>
      </p:sp>
    </p:spTree>
    <p:extLst>
      <p:ext uri="{BB962C8B-B14F-4D97-AF65-F5344CB8AC3E}">
        <p14:creationId xmlns:p14="http://schemas.microsoft.com/office/powerpoint/2010/main" val="2813406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5A24A6CB-19BC-4605-B864-A9DAD09A3139}" type="slidenum">
              <a:rPr lang="en-US">
                <a:latin typeface="Arial" charset="0"/>
              </a:rPr>
              <a:pPr/>
              <a:t>10</a:t>
            </a:fld>
            <a:endParaRPr lang="en-US">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marL="0" indent="0">
              <a:buFontTx/>
              <a:buNone/>
              <a:tabLst>
                <a:tab pos="232943" algn="l"/>
              </a:tabLst>
            </a:pPr>
            <a:endParaRPr lang="en-US" dirty="0"/>
          </a:p>
        </p:txBody>
      </p:sp>
    </p:spTree>
    <p:extLst>
      <p:ext uri="{BB962C8B-B14F-4D97-AF65-F5344CB8AC3E}">
        <p14:creationId xmlns:p14="http://schemas.microsoft.com/office/powerpoint/2010/main" val="3658945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25854CDC-3B2C-41B2-9525-C25BE462D803}" type="slidenum">
              <a:rPr lang="en-US">
                <a:latin typeface="Arial" charset="0"/>
              </a:rPr>
              <a:pPr/>
              <a:t>11</a:t>
            </a:fld>
            <a:endParaRPr lang="en-US">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indent="232943">
              <a:tabLst>
                <a:tab pos="232943" algn="l"/>
              </a:tabLst>
            </a:pPr>
            <a:endParaRPr lang="en-US" dirty="0"/>
          </a:p>
        </p:txBody>
      </p:sp>
    </p:spTree>
    <p:extLst>
      <p:ext uri="{BB962C8B-B14F-4D97-AF65-F5344CB8AC3E}">
        <p14:creationId xmlns:p14="http://schemas.microsoft.com/office/powerpoint/2010/main" val="669695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66" indent="-291179">
              <a:defRPr>
                <a:solidFill>
                  <a:schemeClr val="tx1"/>
                </a:solidFill>
                <a:latin typeface="Tahoma" pitchFamily="34" charset="0"/>
              </a:defRPr>
            </a:lvl2pPr>
            <a:lvl3pPr marL="1164717" indent="-232943">
              <a:defRPr>
                <a:solidFill>
                  <a:schemeClr val="tx1"/>
                </a:solidFill>
                <a:latin typeface="Tahoma" pitchFamily="34" charset="0"/>
              </a:defRPr>
            </a:lvl3pPr>
            <a:lvl4pPr marL="1630604" indent="-232943">
              <a:defRPr>
                <a:solidFill>
                  <a:schemeClr val="tx1"/>
                </a:solidFill>
                <a:latin typeface="Tahoma" pitchFamily="34" charset="0"/>
              </a:defRPr>
            </a:lvl4pPr>
            <a:lvl5pPr marL="2096491" indent="-232943">
              <a:defRPr>
                <a:solidFill>
                  <a:schemeClr val="tx1"/>
                </a:solidFill>
                <a:latin typeface="Tahoma" pitchFamily="34" charset="0"/>
              </a:defRPr>
            </a:lvl5pPr>
            <a:lvl6pPr marL="2562377" indent="-232943" eaLnBrk="0" fontAlgn="base" hangingPunct="0">
              <a:spcBef>
                <a:spcPct val="0"/>
              </a:spcBef>
              <a:spcAft>
                <a:spcPct val="0"/>
              </a:spcAft>
              <a:defRPr>
                <a:solidFill>
                  <a:schemeClr val="tx1"/>
                </a:solidFill>
                <a:latin typeface="Tahoma" pitchFamily="34" charset="0"/>
              </a:defRPr>
            </a:lvl6pPr>
            <a:lvl7pPr marL="3028264" indent="-232943" eaLnBrk="0" fontAlgn="base" hangingPunct="0">
              <a:spcBef>
                <a:spcPct val="0"/>
              </a:spcBef>
              <a:spcAft>
                <a:spcPct val="0"/>
              </a:spcAft>
              <a:defRPr>
                <a:solidFill>
                  <a:schemeClr val="tx1"/>
                </a:solidFill>
                <a:latin typeface="Tahoma" pitchFamily="34" charset="0"/>
              </a:defRPr>
            </a:lvl7pPr>
            <a:lvl8pPr marL="3494151" indent="-232943" eaLnBrk="0" fontAlgn="base" hangingPunct="0">
              <a:spcBef>
                <a:spcPct val="0"/>
              </a:spcBef>
              <a:spcAft>
                <a:spcPct val="0"/>
              </a:spcAft>
              <a:defRPr>
                <a:solidFill>
                  <a:schemeClr val="tx1"/>
                </a:solidFill>
                <a:latin typeface="Tahoma" pitchFamily="34" charset="0"/>
              </a:defRPr>
            </a:lvl8pPr>
            <a:lvl9pPr marL="3960038" indent="-232943" eaLnBrk="0" fontAlgn="base" hangingPunct="0">
              <a:spcBef>
                <a:spcPct val="0"/>
              </a:spcBef>
              <a:spcAft>
                <a:spcPct val="0"/>
              </a:spcAft>
              <a:defRPr>
                <a:solidFill>
                  <a:schemeClr val="tx1"/>
                </a:solidFill>
                <a:latin typeface="Tahoma" pitchFamily="34" charset="0"/>
              </a:defRPr>
            </a:lvl9pPr>
          </a:lstStyle>
          <a:p>
            <a:fld id="{F277CFF0-F987-4F0C-9FB3-C347BE634A51}" type="slidenum">
              <a:rPr lang="en-US">
                <a:latin typeface="Arial" charset="0"/>
              </a:rPr>
              <a:pPr/>
              <a:t>12</a:t>
            </a:fld>
            <a:endParaRPr lang="en-US">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dirty="0"/>
          </a:p>
        </p:txBody>
      </p:sp>
    </p:spTree>
    <p:extLst>
      <p:ext uri="{BB962C8B-B14F-4D97-AF65-F5344CB8AC3E}">
        <p14:creationId xmlns:p14="http://schemas.microsoft.com/office/powerpoint/2010/main" val="1432532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0AB8619-24C0-4312-9325-A3B2FEB6CFC5}"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2488030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AB8619-24C0-4312-9325-A3B2FEB6CFC5}"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3427700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AB8619-24C0-4312-9325-A3B2FEB6CFC5}"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2121348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0EBFA8-043D-4F86-B130-83464FE3AE47}" type="slidenum">
              <a:rPr lang="en-US" smtClean="0"/>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297062384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0EBFA8-043D-4F86-B130-83464FE3AE47}" type="slidenum">
              <a:rPr lang="en-US" smtClean="0"/>
              <a:t>‹#›</a:t>
            </a:fld>
            <a:endParaRPr lang="en-US" dirty="0"/>
          </a:p>
        </p:txBody>
      </p:sp>
    </p:spTree>
    <p:extLst>
      <p:ext uri="{BB962C8B-B14F-4D97-AF65-F5344CB8AC3E}">
        <p14:creationId xmlns:p14="http://schemas.microsoft.com/office/powerpoint/2010/main" val="286219713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0EBFA8-043D-4F86-B130-83464FE3AE47}" type="slidenum">
              <a:rPr lang="en-US" smtClean="0"/>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147786672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0EBFA8-043D-4F86-B130-83464FE3AE47}" type="slidenum">
              <a:rPr lang="en-US" smtClean="0"/>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201460525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70EBFA8-043D-4F86-B130-83464FE3AE47}" type="slidenum">
              <a:rPr lang="en-US" smtClean="0"/>
              <a:t>‹#›</a:t>
            </a:fld>
            <a:endParaRPr lang="en-US" dirty="0"/>
          </a:p>
        </p:txBody>
      </p:sp>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297342315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70EBFA8-043D-4F86-B130-83464FE3AE47}" type="slidenum">
              <a:rPr lang="en-US" smtClean="0"/>
              <a:t>‹#›</a:t>
            </a:fld>
            <a:endParaRPr lang="en-US" dirty="0"/>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315595356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70EBFA8-043D-4F86-B130-83464FE3AE47}" type="slidenum">
              <a:rPr lang="en-US" smtClean="0"/>
              <a:t>‹#›</a:t>
            </a:fld>
            <a:endParaRPr lang="en-US" dirty="0"/>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216006479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0EBFA8-043D-4F86-B130-83464FE3AE47}" type="slidenum">
              <a:rPr lang="en-US" smtClean="0"/>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126743045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AB8619-24C0-4312-9325-A3B2FEB6CFC5}"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18374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70EBFA8-043D-4F86-B130-83464FE3AE47}" type="slidenum">
              <a:rPr lang="en-US" smtClean="0"/>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231304651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0EBFA8-043D-4F86-B130-83464FE3AE47}" type="slidenum">
              <a:rPr lang="en-US" smtClean="0"/>
              <a:t>‹#›</a:t>
            </a:fld>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170436290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F19302-AC3E-47C6-A679-504FAF8521A4}" type="datetimeFigureOut">
              <a:rPr lang="en-US" smtClean="0"/>
              <a:t>12/16/2016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70EBFA8-043D-4F86-B130-83464FE3AE47}" type="slidenum">
              <a:rPr lang="en-US" smtClean="0"/>
              <a:t>‹#›</a:t>
            </a:fld>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b="82222"/>
          <a:stretch/>
        </p:blipFill>
        <p:spPr>
          <a:xfrm>
            <a:off x="0" y="0"/>
            <a:ext cx="9144000" cy="1219200"/>
          </a:xfrm>
          <a:prstGeom prst="rect">
            <a:avLst/>
          </a:prstGeom>
        </p:spPr>
      </p:pic>
    </p:spTree>
    <p:extLst>
      <p:ext uri="{BB962C8B-B14F-4D97-AF65-F5344CB8AC3E}">
        <p14:creationId xmlns:p14="http://schemas.microsoft.com/office/powerpoint/2010/main" val="581871531"/>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AB8619-24C0-4312-9325-A3B2FEB6CFC5}" type="datetimeFigureOut">
              <a:rPr lang="en-US" smtClean="0"/>
              <a:t>12/16/2016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3279165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AB8619-24C0-4312-9325-A3B2FEB6CFC5}"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2139142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AB8619-24C0-4312-9325-A3B2FEB6CFC5}" type="datetimeFigureOut">
              <a:rPr lang="en-US" smtClean="0"/>
              <a:t>12/16/2016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4065164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AB8619-24C0-4312-9325-A3B2FEB6CFC5}" type="datetimeFigureOut">
              <a:rPr lang="en-US" smtClean="0"/>
              <a:t>12/16/2016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411044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B8619-24C0-4312-9325-A3B2FEB6CFC5}" type="datetimeFigureOut">
              <a:rPr lang="en-US" smtClean="0"/>
              <a:t>12/16/2016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79352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AB8619-24C0-4312-9325-A3B2FEB6CFC5}"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725262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AB8619-24C0-4312-9325-A3B2FEB6CFC5}" type="datetimeFigureOut">
              <a:rPr lang="en-US" smtClean="0"/>
              <a:t>12/16/2016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CA6346-9623-4DFA-919E-3E8D1762A373}" type="slidenum">
              <a:rPr lang="en-US" smtClean="0"/>
              <a:t>‹#›</a:t>
            </a:fld>
            <a:endParaRPr lang="en-US"/>
          </a:p>
        </p:txBody>
      </p:sp>
    </p:spTree>
    <p:extLst>
      <p:ext uri="{BB962C8B-B14F-4D97-AF65-F5344CB8AC3E}">
        <p14:creationId xmlns:p14="http://schemas.microsoft.com/office/powerpoint/2010/main" val="3896334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B8619-24C0-4312-9325-A3B2FEB6CFC5}" type="datetimeFigureOut">
              <a:rPr lang="en-US" smtClean="0"/>
              <a:t>12/16/2016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CA6346-9623-4DFA-919E-3E8D1762A373}" type="slidenum">
              <a:rPr lang="en-US" smtClean="0"/>
              <a:t>‹#›</a:t>
            </a:fld>
            <a:endParaRPr lang="en-US"/>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00662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19302-AC3E-47C6-A679-504FAF8521A4}" type="datetimeFigureOut">
              <a:rPr lang="en-US" smtClean="0"/>
              <a:t>12/16/2016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EBFA8-043D-4F86-B130-83464FE3AE47}" type="slidenum">
              <a:rPr lang="en-US" smtClean="0"/>
              <a:t>‹#›</a:t>
            </a:fld>
            <a:endParaRPr lang="en-US" dirty="0"/>
          </a:p>
        </p:txBody>
      </p:sp>
    </p:spTree>
    <p:extLst>
      <p:ext uri="{BB962C8B-B14F-4D97-AF65-F5344CB8AC3E}">
        <p14:creationId xmlns:p14="http://schemas.microsoft.com/office/powerpoint/2010/main" val="1574283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750"/>
    </mc:Choice>
    <mc:Fallback xmlns="">
      <p:transition spd="slow"/>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http://www.aga.org/"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761999" y="533400"/>
            <a:ext cx="7812451" cy="2536825"/>
          </a:xfrm>
        </p:spPr>
        <p:txBody>
          <a:bodyPr/>
          <a:lstStyle/>
          <a:p>
            <a:pPr algn="r"/>
            <a:r>
              <a:rPr lang="en-US" b="1" dirty="0">
                <a:solidFill>
                  <a:schemeClr val="bg1"/>
                </a:solidFill>
              </a:rPr>
              <a:t>Process Safety</a:t>
            </a:r>
            <a:br>
              <a:rPr lang="en-US" b="1" dirty="0">
                <a:solidFill>
                  <a:schemeClr val="bg1"/>
                </a:solidFill>
              </a:rPr>
            </a:br>
            <a:r>
              <a:rPr lang="en-US" b="1" dirty="0">
                <a:solidFill>
                  <a:schemeClr val="bg1"/>
                </a:solidFill>
              </a:rPr>
              <a:t>Business Case Template</a:t>
            </a:r>
            <a:br>
              <a:rPr lang="en-US" b="1" dirty="0">
                <a:solidFill>
                  <a:schemeClr val="bg1"/>
                </a:solidFill>
              </a:rPr>
            </a:br>
            <a:r>
              <a:rPr lang="en-US" sz="2000" i="1" dirty="0">
                <a:solidFill>
                  <a:schemeClr val="bg1"/>
                </a:solidFill>
              </a:rPr>
              <a:t>A Resource for AGA Members</a:t>
            </a:r>
            <a:endParaRPr lang="en-US" b="1" dirty="0">
              <a:solidFill>
                <a:schemeClr val="bg1"/>
              </a:solidFill>
            </a:endParaRPr>
          </a:p>
        </p:txBody>
      </p:sp>
      <p:sp>
        <p:nvSpPr>
          <p:cNvPr id="3" name="Subtitle 2"/>
          <p:cNvSpPr>
            <a:spLocks noGrp="1"/>
          </p:cNvSpPr>
          <p:nvPr>
            <p:ph type="subTitle" idx="1"/>
          </p:nvPr>
        </p:nvSpPr>
        <p:spPr>
          <a:xfrm>
            <a:off x="914400" y="3048000"/>
            <a:ext cx="7586662" cy="1371600"/>
          </a:xfrm>
        </p:spPr>
        <p:txBody>
          <a:bodyPr>
            <a:normAutofit/>
          </a:bodyPr>
          <a:lstStyle/>
          <a:p>
            <a:pPr algn="r"/>
            <a:r>
              <a:rPr lang="en-US" sz="2400" dirty="0">
                <a:solidFill>
                  <a:schemeClr val="bg1"/>
                </a:solidFill>
              </a:rPr>
              <a:t>AGA Process Safety Sub-committee</a:t>
            </a:r>
            <a:endParaRPr lang="en-US" sz="2000" dirty="0">
              <a:solidFill>
                <a:schemeClr val="bg1"/>
              </a:solidFill>
            </a:endParaRPr>
          </a:p>
          <a:p>
            <a:pPr algn="r"/>
            <a:r>
              <a:rPr lang="en-US" sz="1800" dirty="0">
                <a:solidFill>
                  <a:schemeClr val="bg1"/>
                </a:solidFill>
              </a:rPr>
              <a:t>December, 2016</a:t>
            </a:r>
          </a:p>
          <a:p>
            <a:pPr algn="r"/>
            <a:endParaRPr lang="en-US" sz="2400" dirty="0">
              <a:solidFill>
                <a:srgbClr val="797979"/>
              </a:solidFill>
            </a:endParaRPr>
          </a:p>
        </p:txBody>
      </p:sp>
      <p:sp>
        <p:nvSpPr>
          <p:cNvPr id="7" name="TextBox 6"/>
          <p:cNvSpPr txBox="1"/>
          <p:nvPr/>
        </p:nvSpPr>
        <p:spPr>
          <a:xfrm>
            <a:off x="5760860" y="6067455"/>
            <a:ext cx="2813591" cy="400110"/>
          </a:xfrm>
          <a:prstGeom prst="rect">
            <a:avLst/>
          </a:prstGeom>
          <a:noFill/>
        </p:spPr>
        <p:txBody>
          <a:bodyPr wrap="none" rtlCol="0">
            <a:spAutoFit/>
          </a:bodyPr>
          <a:lstStyle/>
          <a:p>
            <a:r>
              <a:rPr lang="en-US" sz="1000" dirty="0">
                <a:solidFill>
                  <a:schemeClr val="bg1"/>
                </a:solidFill>
              </a:rPr>
              <a:t>CCPS,  The Business Case for Process Safety </a:t>
            </a:r>
          </a:p>
          <a:p>
            <a:r>
              <a:rPr lang="en-US" sz="1000" dirty="0">
                <a:solidFill>
                  <a:schemeClr val="bg1"/>
                </a:solidFill>
              </a:rPr>
              <a:t>Copyright © 2006 </a:t>
            </a:r>
            <a:r>
              <a:rPr lang="en-US" sz="1000" dirty="0" err="1">
                <a:solidFill>
                  <a:schemeClr val="bg1"/>
                </a:solidFill>
              </a:rPr>
              <a:t>AIChE</a:t>
            </a:r>
            <a:r>
              <a:rPr lang="en-US" sz="1000" dirty="0">
                <a:solidFill>
                  <a:schemeClr val="bg1"/>
                </a:solidFill>
              </a:rPr>
              <a:t> and used with permission</a:t>
            </a:r>
          </a:p>
        </p:txBody>
      </p:sp>
    </p:spTree>
    <p:extLst>
      <p:ext uri="{BB962C8B-B14F-4D97-AF65-F5344CB8AC3E}">
        <p14:creationId xmlns:p14="http://schemas.microsoft.com/office/powerpoint/2010/main" val="1942312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B01F852-34EC-41D7-92F6-44539B00C07C}" type="slidenum">
              <a:rPr lang="en-US"/>
              <a:pPr>
                <a:defRPr/>
              </a:pPr>
              <a:t>10</a:t>
            </a:fld>
            <a:endParaRPr lang="en-US"/>
          </a:p>
        </p:txBody>
      </p:sp>
      <p:sp>
        <p:nvSpPr>
          <p:cNvPr id="14340" name="Rectangle 3"/>
          <p:cNvSpPr>
            <a:spLocks noGrp="1" noChangeArrowheads="1"/>
          </p:cNvSpPr>
          <p:nvPr>
            <p:ph type="body" idx="1"/>
          </p:nvPr>
        </p:nvSpPr>
        <p:spPr>
          <a:xfrm>
            <a:off x="457200" y="1524000"/>
            <a:ext cx="8358188" cy="4495800"/>
          </a:xfrm>
        </p:spPr>
        <p:txBody>
          <a:bodyPr>
            <a:normAutofit fontScale="92500" lnSpcReduction="10000"/>
          </a:bodyPr>
          <a:lstStyle/>
          <a:p>
            <a:pPr eaLnBrk="1" hangingPunct="1">
              <a:lnSpc>
                <a:spcPct val="90000"/>
              </a:lnSpc>
              <a:buClr>
                <a:srgbClr val="CC3300"/>
              </a:buClr>
              <a:buSzTx/>
              <a:buFont typeface="Wingdings" pitchFamily="2" charset="2"/>
              <a:buNone/>
            </a:pPr>
            <a:r>
              <a:rPr lang="en-US" sz="2800" b="1" i="1" dirty="0">
                <a:effectLst/>
              </a:rPr>
              <a:t>Benefits to the company</a:t>
            </a:r>
          </a:p>
          <a:p>
            <a:pPr eaLnBrk="1" hangingPunct="1">
              <a:lnSpc>
                <a:spcPct val="90000"/>
              </a:lnSpc>
              <a:buClr>
                <a:srgbClr val="CC3300"/>
              </a:buClr>
              <a:buSzTx/>
            </a:pPr>
            <a:r>
              <a:rPr lang="en-US" sz="2800" b="1" dirty="0">
                <a:effectLst/>
              </a:rPr>
              <a:t>Significant reductions in injury rates* </a:t>
            </a:r>
          </a:p>
          <a:p>
            <a:pPr lvl="1" eaLnBrk="1" hangingPunct="1">
              <a:lnSpc>
                <a:spcPct val="90000"/>
              </a:lnSpc>
              <a:buClr>
                <a:srgbClr val="CC3300"/>
              </a:buClr>
            </a:pPr>
            <a:r>
              <a:rPr lang="en-US" sz="2400" b="1" dirty="0">
                <a:effectLst/>
              </a:rPr>
              <a:t>One company reduced injuries and fatalities resulting from major incidents by 50% </a:t>
            </a:r>
          </a:p>
          <a:p>
            <a:pPr lvl="2">
              <a:lnSpc>
                <a:spcPct val="90000"/>
              </a:lnSpc>
              <a:buClr>
                <a:srgbClr val="CC3300"/>
              </a:buClr>
            </a:pPr>
            <a:r>
              <a:rPr lang="en-US" sz="2000" b="1" dirty="0">
                <a:effectLst/>
              </a:rPr>
              <a:t>Saving over $5 million/year in avoided losses </a:t>
            </a:r>
          </a:p>
          <a:p>
            <a:pPr lvl="2">
              <a:lnSpc>
                <a:spcPct val="90000"/>
              </a:lnSpc>
              <a:buClr>
                <a:srgbClr val="CC3300"/>
              </a:buClr>
            </a:pPr>
            <a:r>
              <a:rPr lang="en-US" sz="2000" b="1" dirty="0">
                <a:effectLst/>
              </a:rPr>
              <a:t>Additional savings of $3 million/year in worker’s comp costs</a:t>
            </a:r>
          </a:p>
          <a:p>
            <a:pPr lvl="2">
              <a:lnSpc>
                <a:spcPct val="90000"/>
              </a:lnSpc>
              <a:buClr>
                <a:srgbClr val="CC3300"/>
              </a:buClr>
            </a:pPr>
            <a:endParaRPr lang="en-US" sz="2000" b="1" dirty="0">
              <a:effectLst/>
            </a:endParaRPr>
          </a:p>
          <a:p>
            <a:pPr eaLnBrk="1" hangingPunct="1">
              <a:lnSpc>
                <a:spcPct val="90000"/>
              </a:lnSpc>
              <a:buClr>
                <a:srgbClr val="CC3300"/>
              </a:buClr>
              <a:buSzTx/>
            </a:pPr>
            <a:r>
              <a:rPr lang="en-US" sz="2800" b="1" dirty="0">
                <a:effectLst/>
              </a:rPr>
              <a:t>Incidents cause operational interruptions</a:t>
            </a:r>
          </a:p>
          <a:p>
            <a:pPr lvl="1">
              <a:lnSpc>
                <a:spcPct val="90000"/>
              </a:lnSpc>
              <a:buClr>
                <a:srgbClr val="CC3300"/>
              </a:buClr>
            </a:pPr>
            <a:r>
              <a:rPr lang="en-US" sz="2400" b="1" dirty="0"/>
              <a:t>Loss of production or force majeure can result in millions per day of losses</a:t>
            </a:r>
          </a:p>
          <a:p>
            <a:pPr lvl="1">
              <a:lnSpc>
                <a:spcPct val="90000"/>
              </a:lnSpc>
              <a:buClr>
                <a:srgbClr val="CC3300"/>
              </a:buClr>
            </a:pPr>
            <a:endParaRPr lang="en-US" sz="2400" b="1" dirty="0">
              <a:effectLst/>
            </a:endParaRPr>
          </a:p>
          <a:p>
            <a:pPr eaLnBrk="1" hangingPunct="1">
              <a:lnSpc>
                <a:spcPct val="90000"/>
              </a:lnSpc>
              <a:buClr>
                <a:srgbClr val="CC3300"/>
              </a:buClr>
              <a:buSzTx/>
            </a:pPr>
            <a:r>
              <a:rPr lang="en-US" sz="2800" b="1" dirty="0">
                <a:effectLst/>
              </a:rPr>
              <a:t>Incidents divert management’s attention from long-term business planning</a:t>
            </a:r>
          </a:p>
        </p:txBody>
      </p:sp>
      <p:sp>
        <p:nvSpPr>
          <p:cNvPr id="6"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Risk Reduction</a:t>
            </a:r>
          </a:p>
        </p:txBody>
      </p:sp>
      <p:sp>
        <p:nvSpPr>
          <p:cNvPr id="7" name="TextBox 6"/>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
        <p:nvSpPr>
          <p:cNvPr id="9" name="TextBox 8"/>
          <p:cNvSpPr txBox="1"/>
          <p:nvPr/>
        </p:nvSpPr>
        <p:spPr>
          <a:xfrm>
            <a:off x="3733800" y="6172200"/>
            <a:ext cx="2813591" cy="553998"/>
          </a:xfrm>
          <a:prstGeom prst="rect">
            <a:avLst/>
          </a:prstGeom>
          <a:noFill/>
        </p:spPr>
        <p:txBody>
          <a:bodyPr wrap="none" rtlCol="0">
            <a:spAutoFit/>
          </a:bodyPr>
          <a:lstStyle/>
          <a:p>
            <a:r>
              <a:rPr lang="en-US" sz="1000" dirty="0"/>
              <a:t>* Based on CCPS chemical industry study</a:t>
            </a:r>
          </a:p>
          <a:p>
            <a:r>
              <a:rPr lang="en-US" sz="1000" dirty="0"/>
              <a:t>CCPS,  The Business Case for Process Safety </a:t>
            </a:r>
          </a:p>
          <a:p>
            <a:r>
              <a:rPr lang="en-US" sz="1000" dirty="0"/>
              <a:t>Copyright © 2006 </a:t>
            </a:r>
            <a:r>
              <a:rPr lang="en-US" sz="1000" dirty="0" err="1"/>
              <a:t>AIChE</a:t>
            </a:r>
            <a:r>
              <a:rPr lang="en-US" sz="1000" dirty="0"/>
              <a:t> and used with permission</a:t>
            </a:r>
          </a:p>
        </p:txBody>
      </p:sp>
    </p:spTree>
    <p:extLst>
      <p:ext uri="{BB962C8B-B14F-4D97-AF65-F5344CB8AC3E}">
        <p14:creationId xmlns:p14="http://schemas.microsoft.com/office/powerpoint/2010/main" val="5262081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1A4943B7-B0F4-4010-B458-AEC91822EC84}" type="slidenum">
              <a:rPr lang="en-US"/>
              <a:pPr>
                <a:defRPr/>
              </a:pPr>
              <a:t>11</a:t>
            </a:fld>
            <a:endParaRPr lang="en-US"/>
          </a:p>
        </p:txBody>
      </p:sp>
      <p:sp>
        <p:nvSpPr>
          <p:cNvPr id="7172" name="Rectangle 3"/>
          <p:cNvSpPr>
            <a:spLocks noGrp="1" noChangeArrowheads="1"/>
          </p:cNvSpPr>
          <p:nvPr>
            <p:ph type="body" idx="1"/>
          </p:nvPr>
        </p:nvSpPr>
        <p:spPr>
          <a:xfrm>
            <a:off x="457200" y="1476375"/>
            <a:ext cx="8229600" cy="5000625"/>
          </a:xfrm>
        </p:spPr>
        <p:txBody>
          <a:bodyPr>
            <a:normAutofit lnSpcReduction="10000"/>
          </a:bodyPr>
          <a:lstStyle/>
          <a:p>
            <a:pPr marL="0" indent="0" eaLnBrk="1" hangingPunct="1">
              <a:buClr>
                <a:srgbClr val="CC3300"/>
              </a:buClr>
              <a:buSzTx/>
              <a:buNone/>
            </a:pPr>
            <a:r>
              <a:rPr lang="en-US" sz="2600" b="1" i="1" dirty="0">
                <a:effectLst/>
              </a:rPr>
              <a:t>Sustained Value</a:t>
            </a:r>
          </a:p>
          <a:p>
            <a:pPr lvl="1" eaLnBrk="1" hangingPunct="1">
              <a:buClr>
                <a:srgbClr val="CC3300"/>
              </a:buClr>
            </a:pPr>
            <a:r>
              <a:rPr lang="en-US" sz="2000" dirty="0">
                <a:effectLst/>
              </a:rPr>
              <a:t>Process safety </a:t>
            </a:r>
            <a:r>
              <a:rPr lang="en-US" sz="2000">
                <a:effectLst/>
              </a:rPr>
              <a:t>helps boost </a:t>
            </a:r>
            <a:r>
              <a:rPr lang="en-US" sz="2000" dirty="0">
                <a:effectLst/>
              </a:rPr>
              <a:t>productivity through clarity of accountabilities, mitigation of hazards, and enhanced understanding of operations</a:t>
            </a:r>
          </a:p>
          <a:p>
            <a:pPr lvl="1" eaLnBrk="1" hangingPunct="1">
              <a:buClr>
                <a:srgbClr val="CC3300"/>
              </a:buClr>
            </a:pPr>
            <a:r>
              <a:rPr lang="en-US" sz="2000" dirty="0">
                <a:effectLst/>
              </a:rPr>
              <a:t>It helps produce high quality products, on time, and at lower cost</a:t>
            </a:r>
          </a:p>
          <a:p>
            <a:pPr lvl="1" eaLnBrk="1" hangingPunct="1">
              <a:buClr>
                <a:srgbClr val="CC3300"/>
              </a:buClr>
            </a:pPr>
            <a:r>
              <a:rPr lang="en-US" sz="2000" dirty="0">
                <a:effectLst/>
              </a:rPr>
              <a:t>It contributes to shareholder value through incident avoidance and operational efficiencies</a:t>
            </a:r>
          </a:p>
          <a:p>
            <a:pPr lvl="1" eaLnBrk="1" hangingPunct="1">
              <a:buClr>
                <a:srgbClr val="CC3300"/>
              </a:buClr>
            </a:pPr>
            <a:endParaRPr lang="en-US" sz="2000" b="1" dirty="0"/>
          </a:p>
          <a:p>
            <a:pPr>
              <a:lnSpc>
                <a:spcPct val="80000"/>
              </a:lnSpc>
              <a:buClr>
                <a:srgbClr val="CC3300"/>
              </a:buClr>
            </a:pPr>
            <a:r>
              <a:rPr lang="en-US" sz="2600" b="1" i="1" dirty="0"/>
              <a:t>Companies surveyed reported significant direct cost benefits of up to*: </a:t>
            </a:r>
          </a:p>
          <a:p>
            <a:pPr lvl="1">
              <a:buClr>
                <a:srgbClr val="CC3300"/>
              </a:buClr>
            </a:pPr>
            <a:r>
              <a:rPr lang="en-US" sz="2000" dirty="0"/>
              <a:t>5% increases in productivity</a:t>
            </a:r>
          </a:p>
          <a:p>
            <a:pPr lvl="1">
              <a:buClr>
                <a:srgbClr val="CC3300"/>
              </a:buClr>
            </a:pPr>
            <a:r>
              <a:rPr lang="en-US" sz="2000" dirty="0"/>
              <a:t>3% reduction in production costs </a:t>
            </a:r>
          </a:p>
          <a:p>
            <a:pPr lvl="1">
              <a:buClr>
                <a:srgbClr val="CC3300"/>
              </a:buClr>
            </a:pPr>
            <a:r>
              <a:rPr lang="en-US" sz="2000" dirty="0"/>
              <a:t>5% reduction in maintenance costs </a:t>
            </a:r>
          </a:p>
          <a:p>
            <a:pPr lvl="1">
              <a:buClr>
                <a:srgbClr val="CC3300"/>
              </a:buClr>
            </a:pPr>
            <a:r>
              <a:rPr lang="en-US" sz="2000" dirty="0"/>
              <a:t>1% reduction in capital budget </a:t>
            </a:r>
          </a:p>
          <a:p>
            <a:pPr lvl="1">
              <a:buClr>
                <a:srgbClr val="CC3300"/>
              </a:buClr>
            </a:pPr>
            <a:r>
              <a:rPr lang="en-US" sz="2000" dirty="0"/>
              <a:t>20% reduction in insurance costs</a:t>
            </a:r>
            <a:endParaRPr lang="en-US" sz="2200" b="1" dirty="0"/>
          </a:p>
          <a:p>
            <a:pPr lvl="1" eaLnBrk="1" hangingPunct="1">
              <a:buClr>
                <a:srgbClr val="CC3300"/>
              </a:buClr>
            </a:pPr>
            <a:endParaRPr lang="en-US" sz="2000" b="1" dirty="0">
              <a:effectLst/>
            </a:endParaRPr>
          </a:p>
        </p:txBody>
      </p:sp>
      <p:sp>
        <p:nvSpPr>
          <p:cNvPr id="7173" name="Text Box 4"/>
          <p:cNvSpPr txBox="1">
            <a:spLocks noChangeArrowheads="1"/>
          </p:cNvSpPr>
          <p:nvPr/>
        </p:nvSpPr>
        <p:spPr bwMode="auto">
          <a:xfrm>
            <a:off x="760413" y="5770563"/>
            <a:ext cx="79581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sz="1400" b="1">
              <a:solidFill>
                <a:schemeClr val="bg1"/>
              </a:solidFill>
            </a:endParaRPr>
          </a:p>
        </p:txBody>
      </p:sp>
      <p:sp>
        <p:nvSpPr>
          <p:cNvPr id="11"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Sustained Value</a:t>
            </a:r>
          </a:p>
        </p:txBody>
      </p:sp>
      <p:sp>
        <p:nvSpPr>
          <p:cNvPr id="12" name="Rectangle 3"/>
          <p:cNvSpPr txBox="1">
            <a:spLocks noChangeArrowheads="1"/>
          </p:cNvSpPr>
          <p:nvPr/>
        </p:nvSpPr>
        <p:spPr>
          <a:xfrm>
            <a:off x="528636" y="3069596"/>
            <a:ext cx="5334001" cy="249300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Clr>
                <a:srgbClr val="CC3300"/>
              </a:buClr>
              <a:buFont typeface="Arial" pitchFamily="34" charset="0"/>
              <a:buNone/>
            </a:pPr>
            <a:endParaRPr lang="en-US" sz="2200" b="1" dirty="0"/>
          </a:p>
        </p:txBody>
      </p:sp>
      <p:sp>
        <p:nvSpPr>
          <p:cNvPr id="13" name="TextBox 12"/>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
        <p:nvSpPr>
          <p:cNvPr id="14" name="TextBox 13"/>
          <p:cNvSpPr txBox="1"/>
          <p:nvPr/>
        </p:nvSpPr>
        <p:spPr>
          <a:xfrm>
            <a:off x="5562600" y="6130965"/>
            <a:ext cx="2813591" cy="553998"/>
          </a:xfrm>
          <a:prstGeom prst="rect">
            <a:avLst/>
          </a:prstGeom>
          <a:noFill/>
        </p:spPr>
        <p:txBody>
          <a:bodyPr wrap="none" rtlCol="0">
            <a:spAutoFit/>
          </a:bodyPr>
          <a:lstStyle/>
          <a:p>
            <a:r>
              <a:rPr lang="en-US" sz="1000" dirty="0"/>
              <a:t>* Based on CCPS chemical industry study</a:t>
            </a:r>
          </a:p>
          <a:p>
            <a:r>
              <a:rPr lang="en-US" sz="1000" dirty="0"/>
              <a:t>CCPS,  The Business Case for Process Safety </a:t>
            </a:r>
          </a:p>
          <a:p>
            <a:r>
              <a:rPr lang="en-US" sz="1000" dirty="0"/>
              <a:t>Copyright © 2006 </a:t>
            </a:r>
            <a:r>
              <a:rPr lang="en-US" sz="1000" dirty="0" err="1"/>
              <a:t>AIChE</a:t>
            </a:r>
            <a:r>
              <a:rPr lang="en-US" sz="1000" dirty="0"/>
              <a:t> and used with permission</a:t>
            </a:r>
          </a:p>
        </p:txBody>
      </p:sp>
    </p:spTree>
    <p:extLst>
      <p:ext uri="{BB962C8B-B14F-4D97-AF65-F5344CB8AC3E}">
        <p14:creationId xmlns:p14="http://schemas.microsoft.com/office/powerpoint/2010/main" val="2113368788"/>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FB89BA6D-F187-4BCD-8110-9B5AF371A3F5}" type="slidenum">
              <a:rPr lang="en-US"/>
              <a:pPr>
                <a:defRPr/>
              </a:pPr>
              <a:t>12</a:t>
            </a:fld>
            <a:endParaRPr lang="en-US"/>
          </a:p>
        </p:txBody>
      </p:sp>
      <p:sp>
        <p:nvSpPr>
          <p:cNvPr id="17412" name="Rectangle 3"/>
          <p:cNvSpPr>
            <a:spLocks noGrp="1" noChangeArrowheads="1"/>
          </p:cNvSpPr>
          <p:nvPr>
            <p:ph type="body" idx="1"/>
          </p:nvPr>
        </p:nvSpPr>
        <p:spPr>
          <a:xfrm>
            <a:off x="423082" y="1530376"/>
            <a:ext cx="8274050" cy="4846638"/>
          </a:xfrm>
        </p:spPr>
        <p:txBody>
          <a:bodyPr>
            <a:normAutofit fontScale="77500" lnSpcReduction="20000"/>
          </a:bodyPr>
          <a:lstStyle/>
          <a:p>
            <a:pPr eaLnBrk="1" hangingPunct="1">
              <a:lnSpc>
                <a:spcPct val="90000"/>
              </a:lnSpc>
              <a:buClr>
                <a:srgbClr val="CC3300"/>
              </a:buClr>
              <a:buSzTx/>
            </a:pPr>
            <a:r>
              <a:rPr lang="en-US" sz="3100" b="1" i="1" dirty="0">
                <a:effectLst/>
              </a:rPr>
              <a:t>Process Safety helps increase productivity:</a:t>
            </a:r>
            <a:endParaRPr lang="en-US" sz="3100" b="1" dirty="0">
              <a:effectLst/>
            </a:endParaRPr>
          </a:p>
          <a:p>
            <a:pPr lvl="1" eaLnBrk="1" hangingPunct="1">
              <a:lnSpc>
                <a:spcPct val="90000"/>
              </a:lnSpc>
              <a:buClr>
                <a:srgbClr val="CC3300"/>
              </a:buClr>
            </a:pPr>
            <a:r>
              <a:rPr lang="en-US" sz="2600" dirty="0">
                <a:effectLst/>
              </a:rPr>
              <a:t>Increased process and equipment reliability from mechanical integrity programs</a:t>
            </a:r>
          </a:p>
          <a:p>
            <a:pPr lvl="1" eaLnBrk="1" hangingPunct="1">
              <a:lnSpc>
                <a:spcPct val="90000"/>
              </a:lnSpc>
              <a:buClr>
                <a:srgbClr val="CC3300"/>
              </a:buClr>
            </a:pPr>
            <a:r>
              <a:rPr lang="en-US" sz="2600" dirty="0">
                <a:effectLst/>
              </a:rPr>
              <a:t>User-friendly, accurate operating procedures</a:t>
            </a:r>
          </a:p>
          <a:p>
            <a:pPr lvl="1" eaLnBrk="1" hangingPunct="1">
              <a:lnSpc>
                <a:spcPct val="90000"/>
              </a:lnSpc>
              <a:buClr>
                <a:srgbClr val="CC3300"/>
              </a:buClr>
            </a:pPr>
            <a:r>
              <a:rPr lang="en-US" sz="2600" dirty="0">
                <a:effectLst/>
              </a:rPr>
              <a:t>Improved team effectiveness through employee training </a:t>
            </a:r>
          </a:p>
          <a:p>
            <a:pPr lvl="1" eaLnBrk="1" hangingPunct="1">
              <a:lnSpc>
                <a:spcPct val="90000"/>
              </a:lnSpc>
              <a:buClr>
                <a:srgbClr val="CC3300"/>
              </a:buClr>
            </a:pPr>
            <a:r>
              <a:rPr lang="en-US" sz="2600" dirty="0">
                <a:effectLst/>
              </a:rPr>
              <a:t>Employee ownership of the systems </a:t>
            </a:r>
          </a:p>
          <a:p>
            <a:pPr lvl="1" eaLnBrk="1" hangingPunct="1">
              <a:lnSpc>
                <a:spcPct val="90000"/>
              </a:lnSpc>
              <a:buClr>
                <a:srgbClr val="CC3300"/>
              </a:buClr>
            </a:pPr>
            <a:r>
              <a:rPr lang="en-US" sz="2600" dirty="0">
                <a:effectLst/>
              </a:rPr>
              <a:t>Enhanced troubleshooting capabilities </a:t>
            </a:r>
          </a:p>
          <a:p>
            <a:pPr lvl="1" eaLnBrk="1" hangingPunct="1">
              <a:lnSpc>
                <a:spcPct val="90000"/>
              </a:lnSpc>
              <a:buClr>
                <a:srgbClr val="CC3300"/>
              </a:buClr>
            </a:pPr>
            <a:r>
              <a:rPr lang="en-US" sz="2600" dirty="0">
                <a:effectLst/>
              </a:rPr>
              <a:t>Extended intervals between major turnarounds </a:t>
            </a:r>
          </a:p>
          <a:p>
            <a:pPr lvl="1" eaLnBrk="1" hangingPunct="1">
              <a:lnSpc>
                <a:spcPct val="90000"/>
              </a:lnSpc>
              <a:buClr>
                <a:srgbClr val="CC3300"/>
              </a:buClr>
            </a:pPr>
            <a:r>
              <a:rPr lang="en-US" sz="2600" dirty="0">
                <a:effectLst/>
              </a:rPr>
              <a:t>Decreased turnaround time for major turnarounds and minor repairs </a:t>
            </a:r>
          </a:p>
          <a:p>
            <a:pPr lvl="1" eaLnBrk="1" hangingPunct="1">
              <a:lnSpc>
                <a:spcPct val="90000"/>
              </a:lnSpc>
              <a:buClr>
                <a:srgbClr val="CC3300"/>
              </a:buClr>
            </a:pPr>
            <a:endParaRPr lang="en-US" sz="2600" b="1" dirty="0"/>
          </a:p>
          <a:p>
            <a:pPr>
              <a:lnSpc>
                <a:spcPct val="90000"/>
              </a:lnSpc>
              <a:buClr>
                <a:srgbClr val="CC3300"/>
              </a:buClr>
              <a:defRPr/>
            </a:pPr>
            <a:r>
              <a:rPr lang="en-US" sz="3100" b="1" i="1" dirty="0"/>
              <a:t>Production costs may be reduced through:</a:t>
            </a:r>
            <a:endParaRPr lang="en-US" sz="3100" dirty="0"/>
          </a:p>
          <a:p>
            <a:pPr lvl="1">
              <a:lnSpc>
                <a:spcPct val="90000"/>
              </a:lnSpc>
              <a:buClr>
                <a:srgbClr val="CC3300"/>
              </a:buClr>
              <a:defRPr/>
            </a:pPr>
            <a:r>
              <a:rPr lang="en-US" sz="2600" dirty="0"/>
              <a:t>Improvement in yields </a:t>
            </a:r>
          </a:p>
          <a:p>
            <a:pPr lvl="1">
              <a:lnSpc>
                <a:spcPct val="90000"/>
              </a:lnSpc>
              <a:buClr>
                <a:srgbClr val="CC3300"/>
              </a:buClr>
              <a:defRPr/>
            </a:pPr>
            <a:r>
              <a:rPr lang="en-US" sz="2600" dirty="0"/>
              <a:t>Lower costs for material rework (quality)</a:t>
            </a:r>
          </a:p>
          <a:p>
            <a:pPr lvl="1">
              <a:lnSpc>
                <a:spcPct val="90000"/>
              </a:lnSpc>
              <a:buClr>
                <a:srgbClr val="CC3300"/>
              </a:buClr>
              <a:defRPr/>
            </a:pPr>
            <a:r>
              <a:rPr lang="en-US" sz="2600" dirty="0"/>
              <a:t>Lower costs for waste stream disposal</a:t>
            </a:r>
          </a:p>
          <a:p>
            <a:pPr lvl="1">
              <a:lnSpc>
                <a:spcPct val="90000"/>
              </a:lnSpc>
              <a:buClr>
                <a:srgbClr val="CC3300"/>
              </a:buClr>
              <a:defRPr/>
            </a:pPr>
            <a:r>
              <a:rPr lang="en-US" sz="2600" dirty="0"/>
              <a:t>Prevention of hazards and operability issues before they occur</a:t>
            </a:r>
          </a:p>
          <a:p>
            <a:pPr lvl="1">
              <a:lnSpc>
                <a:spcPct val="90000"/>
              </a:lnSpc>
              <a:buClr>
                <a:srgbClr val="CC3300"/>
              </a:buClr>
              <a:defRPr/>
            </a:pPr>
            <a:r>
              <a:rPr lang="en-US" sz="2600" dirty="0"/>
              <a:t>More efficient staffing requiring less supervision</a:t>
            </a:r>
          </a:p>
          <a:p>
            <a:pPr lvl="1">
              <a:lnSpc>
                <a:spcPct val="90000"/>
              </a:lnSpc>
              <a:buClr>
                <a:srgbClr val="CC3300"/>
              </a:buClr>
              <a:defRPr/>
            </a:pPr>
            <a:r>
              <a:rPr lang="en-US" sz="2600" dirty="0"/>
              <a:t>Engaged employees participating in continuous improvement</a:t>
            </a:r>
          </a:p>
        </p:txBody>
      </p:sp>
      <p:sp>
        <p:nvSpPr>
          <p:cNvPr id="6"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Sustained Value</a:t>
            </a:r>
          </a:p>
        </p:txBody>
      </p:sp>
      <p:sp>
        <p:nvSpPr>
          <p:cNvPr id="7" name="TextBox 6"/>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3805393424"/>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3EC700D-956E-41DF-9CB3-C09F480C429F}" type="slidenum">
              <a:rPr lang="en-US"/>
              <a:pPr>
                <a:defRPr/>
              </a:pPr>
              <a:t>13</a:t>
            </a:fld>
            <a:endParaRPr lang="en-US"/>
          </a:p>
        </p:txBody>
      </p:sp>
      <p:sp>
        <p:nvSpPr>
          <p:cNvPr id="19460" name="Rectangle 3"/>
          <p:cNvSpPr>
            <a:spLocks noGrp="1" noChangeArrowheads="1"/>
          </p:cNvSpPr>
          <p:nvPr>
            <p:ph type="body" idx="1"/>
          </p:nvPr>
        </p:nvSpPr>
        <p:spPr>
          <a:xfrm>
            <a:off x="457200" y="1371600"/>
            <a:ext cx="8229600" cy="5486400"/>
          </a:xfrm>
        </p:spPr>
        <p:txBody>
          <a:bodyPr>
            <a:normAutofit/>
          </a:bodyPr>
          <a:lstStyle/>
          <a:p>
            <a:pPr>
              <a:lnSpc>
                <a:spcPct val="70000"/>
              </a:lnSpc>
              <a:buClr>
                <a:srgbClr val="CC3300"/>
              </a:buClr>
              <a:buSzTx/>
            </a:pPr>
            <a:r>
              <a:rPr lang="en-US" sz="2400" b="1" i="1" dirty="0"/>
              <a:t>Maintenance costs are reduced through:</a:t>
            </a:r>
          </a:p>
          <a:p>
            <a:pPr lvl="1">
              <a:lnSpc>
                <a:spcPct val="70000"/>
              </a:lnSpc>
              <a:buClr>
                <a:srgbClr val="CC3300"/>
              </a:buClr>
            </a:pPr>
            <a:r>
              <a:rPr lang="en-US" sz="2000" dirty="0"/>
              <a:t>Effective equipment maintenance procedures</a:t>
            </a:r>
          </a:p>
          <a:p>
            <a:pPr lvl="1">
              <a:lnSpc>
                <a:spcPct val="70000"/>
              </a:lnSpc>
              <a:buClr>
                <a:srgbClr val="CC3300"/>
              </a:buClr>
            </a:pPr>
            <a:r>
              <a:rPr lang="en-US" sz="2000" dirty="0"/>
              <a:t>Contractor safety programs</a:t>
            </a:r>
          </a:p>
          <a:p>
            <a:pPr lvl="1">
              <a:lnSpc>
                <a:spcPct val="70000"/>
              </a:lnSpc>
              <a:buClr>
                <a:srgbClr val="CC3300"/>
              </a:buClr>
            </a:pPr>
            <a:r>
              <a:rPr lang="en-US" sz="2000" dirty="0"/>
              <a:t>Repairing or replacing critical equipment before it fails</a:t>
            </a:r>
          </a:p>
          <a:p>
            <a:pPr lvl="1">
              <a:lnSpc>
                <a:spcPct val="70000"/>
              </a:lnSpc>
              <a:buClr>
                <a:srgbClr val="CC3300"/>
              </a:buClr>
            </a:pPr>
            <a:r>
              <a:rPr lang="en-US" sz="2000" dirty="0"/>
              <a:t>Avoiding unplanned shutdowns </a:t>
            </a:r>
          </a:p>
          <a:p>
            <a:pPr lvl="1">
              <a:lnSpc>
                <a:spcPct val="70000"/>
              </a:lnSpc>
              <a:buClr>
                <a:srgbClr val="CC3300"/>
              </a:buClr>
            </a:pPr>
            <a:r>
              <a:rPr lang="en-US" sz="2000" dirty="0"/>
              <a:t>Lower maintenance turnaround costs</a:t>
            </a:r>
          </a:p>
          <a:p>
            <a:pPr lvl="1">
              <a:lnSpc>
                <a:spcPct val="70000"/>
              </a:lnSpc>
              <a:buClr>
                <a:srgbClr val="CC3300"/>
              </a:buClr>
            </a:pPr>
            <a:r>
              <a:rPr lang="en-US" sz="2000" dirty="0"/>
              <a:t>Thorough periodic inspection </a:t>
            </a:r>
          </a:p>
          <a:p>
            <a:pPr lvl="1">
              <a:lnSpc>
                <a:spcPct val="70000"/>
              </a:lnSpc>
              <a:buClr>
                <a:srgbClr val="CC3300"/>
              </a:buClr>
            </a:pPr>
            <a:endParaRPr lang="en-US" sz="2000" dirty="0"/>
          </a:p>
          <a:p>
            <a:pPr>
              <a:lnSpc>
                <a:spcPct val="70000"/>
              </a:lnSpc>
              <a:buClr>
                <a:srgbClr val="CC3300"/>
              </a:buClr>
              <a:defRPr/>
            </a:pPr>
            <a:r>
              <a:rPr lang="en-US" sz="2400" b="1" i="1" dirty="0"/>
              <a:t>Capital budgets may be reduced through:</a:t>
            </a:r>
          </a:p>
          <a:p>
            <a:pPr lvl="1">
              <a:lnSpc>
                <a:spcPct val="70000"/>
              </a:lnSpc>
              <a:buClr>
                <a:srgbClr val="CC3300"/>
              </a:buClr>
              <a:defRPr/>
            </a:pPr>
            <a:r>
              <a:rPr lang="en-US" sz="2000" dirty="0"/>
              <a:t>Inherently safer process designs that begin in the conceptual phase</a:t>
            </a:r>
          </a:p>
          <a:p>
            <a:pPr lvl="1">
              <a:lnSpc>
                <a:spcPct val="70000"/>
              </a:lnSpc>
              <a:buClr>
                <a:srgbClr val="CC3300"/>
              </a:buClr>
              <a:defRPr/>
            </a:pPr>
            <a:r>
              <a:rPr lang="en-US" sz="2000" dirty="0"/>
              <a:t>Process hazard analyses for new projects and facilities </a:t>
            </a:r>
          </a:p>
          <a:p>
            <a:pPr lvl="1">
              <a:lnSpc>
                <a:spcPct val="70000"/>
              </a:lnSpc>
              <a:buClr>
                <a:srgbClr val="CC3300"/>
              </a:buClr>
              <a:defRPr/>
            </a:pPr>
            <a:endParaRPr lang="en-US" sz="2000" dirty="0"/>
          </a:p>
          <a:p>
            <a:pPr>
              <a:lnSpc>
                <a:spcPct val="90000"/>
              </a:lnSpc>
              <a:buClr>
                <a:srgbClr val="CC3300"/>
              </a:buClr>
            </a:pPr>
            <a:r>
              <a:rPr lang="en-US" sz="2400" b="1" i="1" dirty="0"/>
              <a:t>Insurance costs may be reduced through:</a:t>
            </a:r>
          </a:p>
          <a:p>
            <a:pPr lvl="1">
              <a:lnSpc>
                <a:spcPct val="70000"/>
              </a:lnSpc>
              <a:buClr>
                <a:srgbClr val="CC3300"/>
              </a:buClr>
              <a:defRPr/>
            </a:pPr>
            <a:r>
              <a:rPr lang="en-US" sz="2000" dirty="0"/>
              <a:t>Effective emergency planning and response </a:t>
            </a:r>
          </a:p>
          <a:p>
            <a:pPr lvl="1">
              <a:lnSpc>
                <a:spcPct val="70000"/>
              </a:lnSpc>
              <a:buClr>
                <a:srgbClr val="CC3300"/>
              </a:buClr>
              <a:defRPr/>
            </a:pPr>
            <a:r>
              <a:rPr lang="en-US" sz="2000" dirty="0"/>
              <a:t>Reporting and investigation of “near misses” to identify potential problems early</a:t>
            </a:r>
          </a:p>
          <a:p>
            <a:pPr lvl="1">
              <a:lnSpc>
                <a:spcPct val="70000"/>
              </a:lnSpc>
              <a:buClr>
                <a:srgbClr val="CC3300"/>
              </a:buClr>
              <a:defRPr/>
            </a:pPr>
            <a:r>
              <a:rPr lang="en-US" sz="2000" dirty="0"/>
              <a:t>Thorough incident reporting and investigation programs to prevent incidents from being repeated</a:t>
            </a:r>
          </a:p>
          <a:p>
            <a:pPr lvl="1">
              <a:lnSpc>
                <a:spcPct val="70000"/>
              </a:lnSpc>
              <a:buClr>
                <a:srgbClr val="CC3300"/>
              </a:buClr>
              <a:defRPr/>
            </a:pPr>
            <a:r>
              <a:rPr lang="en-US" sz="2000" dirty="0"/>
              <a:t>Lower casualty insurance premiums</a:t>
            </a:r>
          </a:p>
          <a:p>
            <a:pPr lvl="1">
              <a:lnSpc>
                <a:spcPct val="70000"/>
              </a:lnSpc>
              <a:buClr>
                <a:srgbClr val="CC3300"/>
              </a:buClr>
              <a:defRPr/>
            </a:pPr>
            <a:endParaRPr lang="en-US" sz="2000" dirty="0"/>
          </a:p>
          <a:p>
            <a:pPr lvl="1">
              <a:lnSpc>
                <a:spcPct val="70000"/>
              </a:lnSpc>
              <a:buClr>
                <a:srgbClr val="CC3300"/>
              </a:buClr>
            </a:pPr>
            <a:endParaRPr lang="en-US" sz="2000" dirty="0"/>
          </a:p>
        </p:txBody>
      </p:sp>
      <p:sp>
        <p:nvSpPr>
          <p:cNvPr id="6"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Sustained Value</a:t>
            </a:r>
          </a:p>
        </p:txBody>
      </p:sp>
      <p:sp>
        <p:nvSpPr>
          <p:cNvPr id="7" name="TextBox 6"/>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377539236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pPr>
              <a:defRPr/>
            </a:pPr>
            <a:fld id="{020A512B-A994-45F2-9790-56611FACAD68}" type="slidenum">
              <a:rPr lang="en-US"/>
              <a:pPr>
                <a:defRPr/>
              </a:pPr>
              <a:t>14</a:t>
            </a:fld>
            <a:endParaRPr lang="en-US"/>
          </a:p>
        </p:txBody>
      </p:sp>
      <p:sp>
        <p:nvSpPr>
          <p:cNvPr id="22532" name="Text Box 4"/>
          <p:cNvSpPr txBox="1">
            <a:spLocks noChangeArrowheads="1"/>
          </p:cNvSpPr>
          <p:nvPr/>
        </p:nvSpPr>
        <p:spPr bwMode="auto">
          <a:xfrm>
            <a:off x="5578475" y="5988050"/>
            <a:ext cx="3527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r" eaLnBrk="1" hangingPunct="1"/>
            <a:r>
              <a:rPr lang="en-US" sz="1050" dirty="0">
                <a:latin typeface="+mn-lt"/>
              </a:rPr>
              <a:t>*Source 2001 CCPS Workshop</a:t>
            </a:r>
          </a:p>
        </p:txBody>
      </p:sp>
      <p:pic>
        <p:nvPicPr>
          <p:cNvPr id="2253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12875"/>
            <a:ext cx="9144000"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1"/>
          <p:cNvSpPr txBox="1">
            <a:spLocks/>
          </p:cNvSpPr>
          <p:nvPr/>
        </p:nvSpPr>
        <p:spPr>
          <a:xfrm>
            <a:off x="0" y="76200"/>
            <a:ext cx="9058275" cy="8382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Sustained Value Data</a:t>
            </a:r>
          </a:p>
        </p:txBody>
      </p:sp>
      <p:sp>
        <p:nvSpPr>
          <p:cNvPr id="8" name="TextBox 7"/>
          <p:cNvSpPr txBox="1"/>
          <p:nvPr/>
        </p:nvSpPr>
        <p:spPr>
          <a:xfrm>
            <a:off x="3165204" y="6116969"/>
            <a:ext cx="2813591" cy="553998"/>
          </a:xfrm>
          <a:prstGeom prst="rect">
            <a:avLst/>
          </a:prstGeom>
          <a:noFill/>
        </p:spPr>
        <p:txBody>
          <a:bodyPr wrap="none" rtlCol="0">
            <a:spAutoFit/>
          </a:bodyPr>
          <a:lstStyle/>
          <a:p>
            <a:r>
              <a:rPr lang="en-US" sz="1000" dirty="0"/>
              <a:t>* Based on CCPS chemical industry study</a:t>
            </a:r>
          </a:p>
          <a:p>
            <a:r>
              <a:rPr lang="en-US" sz="1000" dirty="0"/>
              <a:t>CCPS,  The Business Case for Process Safety </a:t>
            </a:r>
          </a:p>
          <a:p>
            <a:r>
              <a:rPr lang="en-US" sz="1000" dirty="0"/>
              <a:t>Copyright © 2006 </a:t>
            </a:r>
            <a:r>
              <a:rPr lang="en-US" sz="1000" dirty="0" err="1"/>
              <a:t>AIChE</a:t>
            </a:r>
            <a:r>
              <a:rPr lang="en-US" sz="1000" dirty="0"/>
              <a:t> and used with permission</a:t>
            </a:r>
          </a:p>
        </p:txBody>
      </p:sp>
    </p:spTree>
    <p:extLst>
      <p:ext uri="{BB962C8B-B14F-4D97-AF65-F5344CB8AC3E}">
        <p14:creationId xmlns:p14="http://schemas.microsoft.com/office/powerpoint/2010/main" val="268579156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C4C7446-87F7-4D31-BDA6-9D268C41B51D}" type="slidenum">
              <a:rPr lang="en-US"/>
              <a:pPr>
                <a:defRPr/>
              </a:pPr>
              <a:t>15</a:t>
            </a:fld>
            <a:endParaRPr lang="en-US"/>
          </a:p>
        </p:txBody>
      </p:sp>
      <p:sp>
        <p:nvSpPr>
          <p:cNvPr id="6148" name="Rectangle 3"/>
          <p:cNvSpPr>
            <a:spLocks noGrp="1" noChangeArrowheads="1"/>
          </p:cNvSpPr>
          <p:nvPr>
            <p:ph type="body" idx="1"/>
          </p:nvPr>
        </p:nvSpPr>
        <p:spPr>
          <a:xfrm>
            <a:off x="457200" y="1143000"/>
            <a:ext cx="8229600" cy="5410200"/>
          </a:xfrm>
        </p:spPr>
        <p:txBody>
          <a:bodyPr>
            <a:normAutofit/>
          </a:bodyPr>
          <a:lstStyle/>
          <a:p>
            <a:pPr marL="0" indent="0">
              <a:buClr>
                <a:srgbClr val="CC3300"/>
              </a:buClr>
              <a:buNone/>
            </a:pPr>
            <a:r>
              <a:rPr lang="en-US" sz="2600" b="1" i="1" dirty="0"/>
              <a:t>Corporate Responsibility</a:t>
            </a:r>
          </a:p>
          <a:p>
            <a:pPr marL="457200" lvl="1" indent="0">
              <a:lnSpc>
                <a:spcPct val="70000"/>
              </a:lnSpc>
              <a:buClr>
                <a:srgbClr val="CC3300"/>
              </a:buClr>
              <a:buNone/>
            </a:pPr>
            <a:r>
              <a:rPr lang="en-US" sz="2000" dirty="0"/>
              <a:t>An effective process safety program displays sustained corporate responsibility</a:t>
            </a:r>
          </a:p>
          <a:p>
            <a:pPr lvl="1">
              <a:lnSpc>
                <a:spcPct val="70000"/>
              </a:lnSpc>
              <a:buClr>
                <a:srgbClr val="CC3300"/>
              </a:buClr>
            </a:pPr>
            <a:r>
              <a:rPr lang="en-US" sz="2000" dirty="0"/>
              <a:t>It helps a company:</a:t>
            </a:r>
          </a:p>
          <a:p>
            <a:pPr lvl="2">
              <a:lnSpc>
                <a:spcPct val="70000"/>
              </a:lnSpc>
              <a:buClr>
                <a:srgbClr val="CC3300"/>
              </a:buClr>
            </a:pPr>
            <a:r>
              <a:rPr lang="en-US" sz="2000" dirty="0"/>
              <a:t>Fulfill its obligation to protect employees and the community</a:t>
            </a:r>
          </a:p>
          <a:p>
            <a:pPr lvl="2">
              <a:lnSpc>
                <a:spcPct val="70000"/>
              </a:lnSpc>
              <a:buClr>
                <a:srgbClr val="CC3300"/>
              </a:buClr>
            </a:pPr>
            <a:r>
              <a:rPr lang="en-US" sz="2000" dirty="0"/>
              <a:t>Enhance customer and supplier relationships</a:t>
            </a:r>
          </a:p>
          <a:p>
            <a:pPr lvl="2">
              <a:lnSpc>
                <a:spcPct val="70000"/>
              </a:lnSpc>
              <a:buClr>
                <a:srgbClr val="CC3300"/>
              </a:buClr>
            </a:pPr>
            <a:r>
              <a:rPr lang="en-US" sz="2000" dirty="0"/>
              <a:t>Comply with regulations</a:t>
            </a:r>
          </a:p>
          <a:p>
            <a:pPr lvl="2">
              <a:lnSpc>
                <a:spcPct val="70000"/>
              </a:lnSpc>
              <a:buClr>
                <a:srgbClr val="CC3300"/>
              </a:buClr>
            </a:pPr>
            <a:r>
              <a:rPr lang="en-US" sz="2000" dirty="0"/>
              <a:t>Conform to industry standards worldwide </a:t>
            </a:r>
          </a:p>
          <a:p>
            <a:pPr lvl="2">
              <a:lnSpc>
                <a:spcPct val="70000"/>
              </a:lnSpc>
              <a:buClr>
                <a:srgbClr val="CC3300"/>
              </a:buClr>
            </a:pPr>
            <a:endParaRPr lang="en-US" sz="1600" dirty="0"/>
          </a:p>
          <a:p>
            <a:pPr>
              <a:lnSpc>
                <a:spcPct val="110000"/>
              </a:lnSpc>
              <a:buClr>
                <a:srgbClr val="CC3300"/>
              </a:buClr>
            </a:pPr>
            <a:r>
              <a:rPr lang="en-US" sz="2600" b="1" i="1" dirty="0"/>
              <a:t>Process Safety:</a:t>
            </a:r>
          </a:p>
          <a:p>
            <a:pPr lvl="1">
              <a:lnSpc>
                <a:spcPct val="70000"/>
              </a:lnSpc>
              <a:buClr>
                <a:srgbClr val="CC3300"/>
              </a:buClr>
            </a:pPr>
            <a:r>
              <a:rPr lang="en-US" sz="2000" dirty="0"/>
              <a:t>Protects reputation and shareholder value</a:t>
            </a:r>
          </a:p>
          <a:p>
            <a:pPr lvl="1">
              <a:lnSpc>
                <a:spcPct val="70000"/>
              </a:lnSpc>
              <a:buClr>
                <a:srgbClr val="CC3300"/>
              </a:buClr>
            </a:pPr>
            <a:r>
              <a:rPr lang="en-US" sz="2000" dirty="0"/>
              <a:t>Creates lower risk perception by investors </a:t>
            </a:r>
          </a:p>
          <a:p>
            <a:pPr lvl="1">
              <a:lnSpc>
                <a:spcPct val="70000"/>
              </a:lnSpc>
              <a:buClr>
                <a:srgbClr val="CC3300"/>
              </a:buClr>
            </a:pPr>
            <a:r>
              <a:rPr lang="en-US" sz="2000" dirty="0"/>
              <a:t>Increases value of corporate image and brand</a:t>
            </a:r>
          </a:p>
          <a:p>
            <a:pPr lvl="1">
              <a:lnSpc>
                <a:spcPct val="70000"/>
              </a:lnSpc>
              <a:buClr>
                <a:srgbClr val="CC3300"/>
              </a:buClr>
            </a:pPr>
            <a:r>
              <a:rPr lang="en-US" sz="2000" dirty="0"/>
              <a:t>Reduces concerns within the local community</a:t>
            </a:r>
          </a:p>
          <a:p>
            <a:pPr lvl="1">
              <a:lnSpc>
                <a:spcPct val="70000"/>
              </a:lnSpc>
              <a:buClr>
                <a:srgbClr val="CC3300"/>
              </a:buClr>
            </a:pPr>
            <a:r>
              <a:rPr lang="en-US" sz="2000" dirty="0"/>
              <a:t>Engages employees - morale, loyalty, retention</a:t>
            </a:r>
          </a:p>
          <a:p>
            <a:pPr lvl="1">
              <a:lnSpc>
                <a:spcPct val="70000"/>
              </a:lnSpc>
              <a:buClr>
                <a:srgbClr val="CC3300"/>
              </a:buClr>
            </a:pPr>
            <a:r>
              <a:rPr lang="en-US" sz="2000" dirty="0"/>
              <a:t>Helps assure insurance coverage at attractive rates</a:t>
            </a:r>
          </a:p>
          <a:p>
            <a:pPr lvl="1">
              <a:lnSpc>
                <a:spcPct val="70000"/>
              </a:lnSpc>
              <a:buClr>
                <a:srgbClr val="CC3300"/>
              </a:buClr>
            </a:pPr>
            <a:r>
              <a:rPr lang="en-US" sz="2000" dirty="0"/>
              <a:t>Enhances lenders’ confidence </a:t>
            </a:r>
          </a:p>
          <a:p>
            <a:pPr lvl="1">
              <a:lnSpc>
                <a:spcPct val="70000"/>
              </a:lnSpc>
              <a:buClr>
                <a:srgbClr val="CC3300"/>
              </a:buClr>
            </a:pPr>
            <a:r>
              <a:rPr lang="en-US" sz="2000" dirty="0"/>
              <a:t>Helps regulators understand the facility </a:t>
            </a:r>
          </a:p>
          <a:p>
            <a:pPr>
              <a:lnSpc>
                <a:spcPct val="70000"/>
              </a:lnSpc>
              <a:buClr>
                <a:srgbClr val="CC3300"/>
              </a:buClr>
            </a:pPr>
            <a:endParaRPr lang="en-US" sz="2400" dirty="0"/>
          </a:p>
          <a:p>
            <a:pPr lvl="1" eaLnBrk="1" hangingPunct="1">
              <a:buClr>
                <a:srgbClr val="CC3300"/>
              </a:buClr>
              <a:buFontTx/>
              <a:buNone/>
            </a:pPr>
            <a:endParaRPr lang="en-US" sz="2000" b="1" dirty="0">
              <a:effectLst/>
            </a:endParaRPr>
          </a:p>
        </p:txBody>
      </p:sp>
      <p:sp>
        <p:nvSpPr>
          <p:cNvPr id="10"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Corporate Responsibility</a:t>
            </a:r>
          </a:p>
        </p:txBody>
      </p:sp>
      <p:sp>
        <p:nvSpPr>
          <p:cNvPr id="11" name="TextBox 10"/>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427060870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C4C7446-87F7-4D31-BDA6-9D268C41B51D}" type="slidenum">
              <a:rPr lang="en-US"/>
              <a:pPr>
                <a:defRPr/>
              </a:pPr>
              <a:t>16</a:t>
            </a:fld>
            <a:endParaRPr lang="en-US"/>
          </a:p>
        </p:txBody>
      </p:sp>
      <p:sp>
        <p:nvSpPr>
          <p:cNvPr id="6148" name="Rectangle 3"/>
          <p:cNvSpPr>
            <a:spLocks noGrp="1" noChangeArrowheads="1"/>
          </p:cNvSpPr>
          <p:nvPr>
            <p:ph type="body" idx="1"/>
          </p:nvPr>
        </p:nvSpPr>
        <p:spPr>
          <a:xfrm>
            <a:off x="457200" y="1279525"/>
            <a:ext cx="8229600" cy="5502275"/>
          </a:xfrm>
        </p:spPr>
        <p:txBody>
          <a:bodyPr>
            <a:normAutofit fontScale="92500" lnSpcReduction="10000"/>
          </a:bodyPr>
          <a:lstStyle/>
          <a:p>
            <a:pPr marL="0" indent="0">
              <a:buClr>
                <a:srgbClr val="CC3300"/>
              </a:buClr>
              <a:buSzTx/>
              <a:buNone/>
            </a:pPr>
            <a:r>
              <a:rPr lang="en-US" sz="2600" b="1" i="1" dirty="0"/>
              <a:t>Enhanced Safety &amp; Compliance</a:t>
            </a:r>
          </a:p>
          <a:p>
            <a:pPr marL="457200" lvl="1" indent="0">
              <a:lnSpc>
                <a:spcPct val="70000"/>
              </a:lnSpc>
              <a:buClr>
                <a:srgbClr val="CC3300"/>
              </a:buClr>
              <a:buNone/>
              <a:defRPr/>
            </a:pPr>
            <a:r>
              <a:rPr lang="en-US" sz="2200" dirty="0"/>
              <a:t>A company’s freedom to operate can be severely compromised due to an accident</a:t>
            </a:r>
          </a:p>
          <a:p>
            <a:pPr lvl="2">
              <a:lnSpc>
                <a:spcPct val="70000"/>
              </a:lnSpc>
              <a:buClr>
                <a:srgbClr val="CC3300"/>
              </a:buClr>
              <a:defRPr/>
            </a:pPr>
            <a:r>
              <a:rPr lang="en-US" sz="2200" dirty="0"/>
              <a:t>regulatory scrutiny</a:t>
            </a:r>
          </a:p>
          <a:p>
            <a:pPr lvl="2">
              <a:lnSpc>
                <a:spcPct val="70000"/>
              </a:lnSpc>
              <a:buClr>
                <a:srgbClr val="CC3300"/>
              </a:buClr>
              <a:defRPr/>
            </a:pPr>
            <a:r>
              <a:rPr lang="en-US" sz="2200" dirty="0"/>
              <a:t>legal complications</a:t>
            </a:r>
          </a:p>
          <a:p>
            <a:pPr lvl="2">
              <a:lnSpc>
                <a:spcPct val="70000"/>
              </a:lnSpc>
              <a:buClr>
                <a:srgbClr val="CC3300"/>
              </a:buClr>
              <a:defRPr/>
            </a:pPr>
            <a:r>
              <a:rPr lang="en-US" sz="2200" dirty="0"/>
              <a:t>intervention by directors when key stakeholders sense increased risk</a:t>
            </a:r>
          </a:p>
          <a:p>
            <a:pPr lvl="2">
              <a:lnSpc>
                <a:spcPct val="70000"/>
              </a:lnSpc>
              <a:buClr>
                <a:srgbClr val="CC3300"/>
              </a:buClr>
              <a:defRPr/>
            </a:pPr>
            <a:r>
              <a:rPr lang="en-US" sz="2200" dirty="0"/>
              <a:t>community discontent</a:t>
            </a:r>
          </a:p>
          <a:p>
            <a:pPr lvl="1">
              <a:lnSpc>
                <a:spcPct val="70000"/>
              </a:lnSpc>
              <a:buClr>
                <a:srgbClr val="CC3300"/>
              </a:buClr>
              <a:defRPr/>
            </a:pPr>
            <a:r>
              <a:rPr lang="en-US" sz="2200" dirty="0"/>
              <a:t>Process Safety is how accidents may be avoided</a:t>
            </a:r>
          </a:p>
          <a:p>
            <a:pPr lvl="1">
              <a:lnSpc>
                <a:spcPct val="70000"/>
              </a:lnSpc>
              <a:buClr>
                <a:srgbClr val="CC3300"/>
              </a:buClr>
              <a:defRPr/>
            </a:pPr>
            <a:endParaRPr lang="en-US" sz="2200" dirty="0"/>
          </a:p>
          <a:p>
            <a:pPr>
              <a:lnSpc>
                <a:spcPct val="110000"/>
              </a:lnSpc>
              <a:buClr>
                <a:srgbClr val="CC3300"/>
              </a:buClr>
            </a:pPr>
            <a:r>
              <a:rPr lang="en-US" sz="2600" b="1" i="1" dirty="0"/>
              <a:t>Process Safety:</a:t>
            </a:r>
          </a:p>
          <a:p>
            <a:pPr lvl="1">
              <a:lnSpc>
                <a:spcPct val="80000"/>
              </a:lnSpc>
              <a:buClr>
                <a:srgbClr val="CC3300"/>
              </a:buClr>
            </a:pPr>
            <a:r>
              <a:rPr lang="en-US" sz="2200" dirty="0"/>
              <a:t>Demonstrates the Company’s ability to comply with all legal &amp; regulatory requirements</a:t>
            </a:r>
          </a:p>
          <a:p>
            <a:pPr lvl="1">
              <a:lnSpc>
                <a:spcPct val="80000"/>
              </a:lnSpc>
              <a:buClr>
                <a:srgbClr val="CC3300"/>
              </a:buClr>
            </a:pPr>
            <a:r>
              <a:rPr lang="en-US" sz="2200" dirty="0"/>
              <a:t>Strengthens and maintains good relationships with the local community</a:t>
            </a:r>
          </a:p>
          <a:p>
            <a:pPr lvl="1">
              <a:lnSpc>
                <a:spcPct val="80000"/>
              </a:lnSpc>
              <a:buClr>
                <a:srgbClr val="CC3300"/>
              </a:buClr>
            </a:pPr>
            <a:r>
              <a:rPr lang="en-US" sz="2200" dirty="0"/>
              <a:t>Helps investors feel confident in the company’s ability to grow and earn profits</a:t>
            </a:r>
          </a:p>
          <a:p>
            <a:pPr lvl="1">
              <a:lnSpc>
                <a:spcPct val="80000"/>
              </a:lnSpc>
              <a:buClr>
                <a:srgbClr val="CC3300"/>
              </a:buClr>
            </a:pPr>
            <a:r>
              <a:rPr lang="en-US" sz="2200" dirty="0"/>
              <a:t>Helps the company attract and retain high performance staff</a:t>
            </a:r>
          </a:p>
          <a:p>
            <a:pPr lvl="1">
              <a:lnSpc>
                <a:spcPct val="80000"/>
              </a:lnSpc>
              <a:buClr>
                <a:srgbClr val="CC3300"/>
              </a:buClr>
            </a:pPr>
            <a:r>
              <a:rPr lang="en-US" sz="2200" dirty="0"/>
              <a:t>Helps the company obtain approval for expansion permits or new facilities more quickly </a:t>
            </a:r>
          </a:p>
          <a:p>
            <a:pPr lvl="1">
              <a:lnSpc>
                <a:spcPct val="80000"/>
              </a:lnSpc>
              <a:buClr>
                <a:srgbClr val="CC3300"/>
              </a:buClr>
            </a:pPr>
            <a:r>
              <a:rPr lang="en-US" sz="2200" dirty="0"/>
              <a:t>Strengthens and maintains good relationships with regulators </a:t>
            </a:r>
          </a:p>
        </p:txBody>
      </p:sp>
      <p:sp>
        <p:nvSpPr>
          <p:cNvPr id="10"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Enhanced Safety &amp; Compliance</a:t>
            </a:r>
          </a:p>
        </p:txBody>
      </p:sp>
    </p:spTree>
    <p:extLst>
      <p:ext uri="{BB962C8B-B14F-4D97-AF65-F5344CB8AC3E}">
        <p14:creationId xmlns:p14="http://schemas.microsoft.com/office/powerpoint/2010/main" val="334158817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07F606F6-2D58-461B-A456-46C6A5B5EF2D}" type="slidenum">
              <a:rPr lang="en-US"/>
              <a:pPr>
                <a:defRPr/>
              </a:pPr>
              <a:t>17</a:t>
            </a:fld>
            <a:endParaRPr lang="en-US"/>
          </a:p>
        </p:txBody>
      </p:sp>
      <p:sp>
        <p:nvSpPr>
          <p:cNvPr id="24580" name="Rectangle 3"/>
          <p:cNvSpPr>
            <a:spLocks noGrp="1" noChangeArrowheads="1"/>
          </p:cNvSpPr>
          <p:nvPr>
            <p:ph type="body" idx="1"/>
          </p:nvPr>
        </p:nvSpPr>
        <p:spPr>
          <a:xfrm>
            <a:off x="452438" y="1416050"/>
            <a:ext cx="8229600" cy="5137150"/>
          </a:xfrm>
        </p:spPr>
        <p:txBody>
          <a:bodyPr>
            <a:normAutofit fontScale="92500" lnSpcReduction="10000"/>
          </a:bodyPr>
          <a:lstStyle/>
          <a:p>
            <a:pPr marL="0" indent="0" eaLnBrk="1" hangingPunct="1">
              <a:lnSpc>
                <a:spcPct val="90000"/>
              </a:lnSpc>
              <a:buClr>
                <a:srgbClr val="CC3300"/>
              </a:buClr>
              <a:buSzTx/>
              <a:buFont typeface="Wingdings" pitchFamily="2" charset="2"/>
              <a:buNone/>
            </a:pPr>
            <a:r>
              <a:rPr lang="en-US" b="1" i="1" dirty="0">
                <a:effectLst/>
              </a:rPr>
              <a:t>A </a:t>
            </a:r>
            <a:r>
              <a:rPr lang="en-US" sz="2800" b="1" i="1" dirty="0">
                <a:effectLst/>
              </a:rPr>
              <a:t>robust process safety program enhances business four ways…</a:t>
            </a:r>
          </a:p>
          <a:p>
            <a:pPr marL="0" indent="0" eaLnBrk="1" hangingPunct="1">
              <a:lnSpc>
                <a:spcPct val="90000"/>
              </a:lnSpc>
              <a:buClr>
                <a:srgbClr val="CC3300"/>
              </a:buClr>
              <a:buSzTx/>
              <a:buFont typeface="Wingdings" pitchFamily="2" charset="2"/>
              <a:buNone/>
            </a:pPr>
            <a:endParaRPr lang="en-US" sz="1400" b="1" i="1" dirty="0">
              <a:effectLst/>
            </a:endParaRPr>
          </a:p>
          <a:p>
            <a:pPr marL="1047750" lvl="2" indent="-533400">
              <a:buClr>
                <a:srgbClr val="CC3300"/>
              </a:buClr>
              <a:buFontTx/>
              <a:buAutoNum type="arabicPeriod"/>
            </a:pPr>
            <a:r>
              <a:rPr lang="en-US" sz="2800" dirty="0">
                <a:effectLst/>
              </a:rPr>
              <a:t>Displays company’s high level of corporate and social responsibility</a:t>
            </a:r>
          </a:p>
          <a:p>
            <a:pPr marL="1047750" lvl="2" indent="-533400">
              <a:buClr>
                <a:srgbClr val="CC3300"/>
              </a:buClr>
              <a:buFontTx/>
              <a:buAutoNum type="arabicPeriod"/>
            </a:pPr>
            <a:endParaRPr lang="en-US" sz="2800" dirty="0">
              <a:effectLst/>
            </a:endParaRPr>
          </a:p>
          <a:p>
            <a:pPr marL="1047750" lvl="2" indent="-533400">
              <a:buClr>
                <a:srgbClr val="CC3300"/>
              </a:buClr>
              <a:buFontTx/>
              <a:buAutoNum type="arabicPeriod"/>
            </a:pPr>
            <a:r>
              <a:rPr lang="en-US" sz="2800" dirty="0">
                <a:effectLst/>
              </a:rPr>
              <a:t>Gives company the freedom to manage business</a:t>
            </a:r>
          </a:p>
          <a:p>
            <a:pPr marL="1047750" lvl="2" indent="-533400">
              <a:buClr>
                <a:srgbClr val="CC3300"/>
              </a:buClr>
              <a:buFontTx/>
              <a:buAutoNum type="arabicPeriod"/>
            </a:pPr>
            <a:endParaRPr lang="en-US" sz="2800" dirty="0">
              <a:effectLst/>
            </a:endParaRPr>
          </a:p>
          <a:p>
            <a:pPr marL="1047750" lvl="2" indent="-533400">
              <a:buClr>
                <a:srgbClr val="CC3300"/>
              </a:buClr>
              <a:buFontTx/>
              <a:buAutoNum type="arabicPeriod"/>
            </a:pPr>
            <a:r>
              <a:rPr lang="en-US" sz="2800" dirty="0">
                <a:effectLst/>
              </a:rPr>
              <a:t>Helps company manage risk and prevent major losses</a:t>
            </a:r>
          </a:p>
          <a:p>
            <a:pPr marL="1047750" lvl="2" indent="-533400">
              <a:buClr>
                <a:srgbClr val="CC3300"/>
              </a:buClr>
              <a:buFontTx/>
              <a:buAutoNum type="arabicPeriod"/>
            </a:pPr>
            <a:endParaRPr lang="en-US" sz="2800" dirty="0">
              <a:effectLst/>
            </a:endParaRPr>
          </a:p>
          <a:p>
            <a:pPr marL="1047750" lvl="2" indent="-533400">
              <a:buClr>
                <a:srgbClr val="CC3300"/>
              </a:buClr>
              <a:buFontTx/>
              <a:buAutoNum type="arabicPeriod"/>
            </a:pPr>
            <a:r>
              <a:rPr lang="en-US" sz="2800" dirty="0">
                <a:effectLst/>
              </a:rPr>
              <a:t>Creates sustained value for company and its shareholders</a:t>
            </a:r>
          </a:p>
        </p:txBody>
      </p:sp>
      <p:sp>
        <p:nvSpPr>
          <p:cNvPr id="10"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Business Case Summary</a:t>
            </a:r>
          </a:p>
        </p:txBody>
      </p:sp>
      <p:sp>
        <p:nvSpPr>
          <p:cNvPr id="11" name="TextBox 10"/>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102997448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E6D376E2-8331-4B7A-969C-F81FDED59124}" type="slidenum">
              <a:rPr lang="en-US"/>
              <a:pPr>
                <a:defRPr/>
              </a:pPr>
              <a:t>18</a:t>
            </a:fld>
            <a:endParaRPr lang="en-US"/>
          </a:p>
        </p:txBody>
      </p:sp>
      <p:sp>
        <p:nvSpPr>
          <p:cNvPr id="25604" name="Rectangle 3"/>
          <p:cNvSpPr>
            <a:spLocks noGrp="1" noChangeArrowheads="1"/>
          </p:cNvSpPr>
          <p:nvPr>
            <p:ph type="body" idx="1"/>
          </p:nvPr>
        </p:nvSpPr>
        <p:spPr>
          <a:xfrm>
            <a:off x="595313" y="1524000"/>
            <a:ext cx="8229600" cy="5105400"/>
          </a:xfrm>
        </p:spPr>
        <p:txBody>
          <a:bodyPr>
            <a:normAutofit/>
          </a:bodyPr>
          <a:lstStyle/>
          <a:p>
            <a:pPr marL="0" indent="0" eaLnBrk="1" hangingPunct="1">
              <a:lnSpc>
                <a:spcPct val="90000"/>
              </a:lnSpc>
              <a:buClr>
                <a:srgbClr val="CC3300"/>
              </a:buClr>
              <a:buSzTx/>
              <a:buFont typeface="Wingdings" pitchFamily="2" charset="2"/>
              <a:buNone/>
            </a:pPr>
            <a:r>
              <a:rPr lang="en-US" b="1" i="1" dirty="0">
                <a:effectLst/>
              </a:rPr>
              <a:t>REALIZE THE BENEFITS - Seven key steps</a:t>
            </a:r>
          </a:p>
          <a:p>
            <a:pPr marL="0" indent="0" eaLnBrk="1" hangingPunct="1">
              <a:lnSpc>
                <a:spcPct val="90000"/>
              </a:lnSpc>
              <a:buClr>
                <a:srgbClr val="CC3300"/>
              </a:buClr>
              <a:buSzTx/>
              <a:buFont typeface="Wingdings" pitchFamily="2" charset="2"/>
              <a:buNone/>
            </a:pPr>
            <a:endParaRPr lang="en-US" sz="1000" dirty="0">
              <a:effectLst/>
            </a:endParaRPr>
          </a:p>
          <a:p>
            <a:pPr marL="520700" lvl="1" indent="-395288">
              <a:buClr>
                <a:srgbClr val="CC3300"/>
              </a:buClr>
              <a:buFontTx/>
              <a:buAutoNum type="arabicPeriod"/>
            </a:pPr>
            <a:r>
              <a:rPr lang="en-US" dirty="0"/>
              <a:t>Adopt a company philosophy of process safety</a:t>
            </a:r>
          </a:p>
          <a:p>
            <a:pPr marL="520700" lvl="1" indent="-395288" eaLnBrk="1" hangingPunct="1">
              <a:buClr>
                <a:srgbClr val="CC3300"/>
              </a:buClr>
              <a:buFontTx/>
              <a:buAutoNum type="arabicPeriod"/>
            </a:pPr>
            <a:r>
              <a:rPr lang="en-US" dirty="0">
                <a:effectLst/>
              </a:rPr>
              <a:t>Assign personnel who will be accountable </a:t>
            </a:r>
          </a:p>
          <a:p>
            <a:pPr marL="520700" lvl="1" indent="-395288" eaLnBrk="1" hangingPunct="1">
              <a:buClr>
                <a:srgbClr val="CC3300"/>
              </a:buClr>
              <a:buFontTx/>
              <a:buAutoNum type="arabicPeriod"/>
            </a:pPr>
            <a:r>
              <a:rPr lang="en-US" dirty="0">
                <a:effectLst/>
              </a:rPr>
              <a:t>Learn more about process safety </a:t>
            </a:r>
          </a:p>
          <a:p>
            <a:pPr marL="520700" lvl="1" indent="-395288" eaLnBrk="1" hangingPunct="1">
              <a:buClr>
                <a:srgbClr val="CC3300"/>
              </a:buClr>
              <a:buFontTx/>
              <a:buAutoNum type="arabicPeriod"/>
            </a:pPr>
            <a:r>
              <a:rPr lang="en-US" dirty="0">
                <a:effectLst/>
              </a:rPr>
              <a:t>Take advantage of the strong synergy process safety has with other business drivers </a:t>
            </a:r>
          </a:p>
          <a:p>
            <a:pPr marL="520700" lvl="1" indent="-395288" eaLnBrk="1" hangingPunct="1">
              <a:buClr>
                <a:srgbClr val="CC3300"/>
              </a:buClr>
              <a:buFontTx/>
              <a:buAutoNum type="arabicPeriod"/>
            </a:pPr>
            <a:r>
              <a:rPr lang="en-US" dirty="0">
                <a:effectLst/>
              </a:rPr>
              <a:t>Set achievable process safety goals</a:t>
            </a:r>
          </a:p>
          <a:p>
            <a:pPr marL="520700" lvl="1" indent="-395288" eaLnBrk="1" hangingPunct="1">
              <a:buClr>
                <a:srgbClr val="CC3300"/>
              </a:buClr>
              <a:buFontTx/>
              <a:buAutoNum type="arabicPeriod"/>
            </a:pPr>
            <a:r>
              <a:rPr lang="en-US" dirty="0">
                <a:effectLst/>
              </a:rPr>
              <a:t>Track performance</a:t>
            </a:r>
          </a:p>
          <a:p>
            <a:pPr marL="520700" lvl="1" indent="-395288" eaLnBrk="1" hangingPunct="1">
              <a:buClr>
                <a:srgbClr val="CC3300"/>
              </a:buClr>
              <a:buFontTx/>
              <a:buAutoNum type="arabicPeriod"/>
            </a:pPr>
            <a:r>
              <a:rPr lang="en-US" dirty="0">
                <a:effectLst/>
              </a:rPr>
              <a:t>Revisit process safety program</a:t>
            </a:r>
          </a:p>
        </p:txBody>
      </p:sp>
      <p:sp>
        <p:nvSpPr>
          <p:cNvPr id="10"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The Path Forward</a:t>
            </a:r>
          </a:p>
        </p:txBody>
      </p:sp>
    </p:spTree>
    <p:extLst>
      <p:ext uri="{BB962C8B-B14F-4D97-AF65-F5344CB8AC3E}">
        <p14:creationId xmlns:p14="http://schemas.microsoft.com/office/powerpoint/2010/main" val="4055354287"/>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6F0ABAF2-D6CB-4F78-A2B2-B7B3003F12CE}" type="slidenum">
              <a:rPr lang="en-US"/>
              <a:pPr>
                <a:defRPr/>
              </a:pPr>
              <a:t>19</a:t>
            </a:fld>
            <a:endParaRPr lang="en-US"/>
          </a:p>
        </p:txBody>
      </p:sp>
      <p:sp>
        <p:nvSpPr>
          <p:cNvPr id="26628" name="Rectangle 3"/>
          <p:cNvSpPr>
            <a:spLocks noGrp="1" noChangeArrowheads="1"/>
          </p:cNvSpPr>
          <p:nvPr>
            <p:ph type="body" idx="1"/>
          </p:nvPr>
        </p:nvSpPr>
        <p:spPr>
          <a:xfrm>
            <a:off x="757236" y="2043112"/>
            <a:ext cx="7543801" cy="4495800"/>
          </a:xfrm>
        </p:spPr>
        <p:txBody>
          <a:bodyPr/>
          <a:lstStyle/>
          <a:p>
            <a:pPr marL="0" indent="0" eaLnBrk="1" hangingPunct="1">
              <a:buClr>
                <a:srgbClr val="CC3300"/>
              </a:buClr>
              <a:buSzTx/>
              <a:buNone/>
            </a:pPr>
            <a:r>
              <a:rPr lang="en-US" sz="2800" b="1" dirty="0">
                <a:effectLst/>
              </a:rPr>
              <a:t>Contact AGA to find out about:</a:t>
            </a:r>
          </a:p>
          <a:p>
            <a:pPr lvl="1" eaLnBrk="1" hangingPunct="1">
              <a:buClr>
                <a:srgbClr val="CC3300"/>
              </a:buClr>
            </a:pPr>
            <a:r>
              <a:rPr lang="en-US" sz="2400" dirty="0">
                <a:effectLst/>
              </a:rPr>
              <a:t>Peer input to help build or upgrade process safety program</a:t>
            </a:r>
          </a:p>
          <a:p>
            <a:pPr lvl="1" eaLnBrk="1" hangingPunct="1">
              <a:buClr>
                <a:srgbClr val="CC3300"/>
              </a:buClr>
            </a:pPr>
            <a:r>
              <a:rPr lang="en-US" sz="2400" dirty="0">
                <a:effectLst/>
              </a:rPr>
              <a:t>Participation in projects that expand our industry’s capabilities in Process Safety</a:t>
            </a:r>
          </a:p>
        </p:txBody>
      </p:sp>
      <p:sp>
        <p:nvSpPr>
          <p:cNvPr id="10" name="Title 1"/>
          <p:cNvSpPr txBox="1">
            <a:spLocks/>
          </p:cNvSpPr>
          <p:nvPr/>
        </p:nvSpPr>
        <p:spPr>
          <a:xfrm>
            <a:off x="0" y="2286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AGA Support</a:t>
            </a:r>
          </a:p>
        </p:txBody>
      </p:sp>
      <p:sp>
        <p:nvSpPr>
          <p:cNvPr id="11" name="TextBox 10"/>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101474045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58275" cy="838200"/>
          </a:xfrm>
        </p:spPr>
        <p:txBody>
          <a:bodyPr>
            <a:normAutofit/>
          </a:bodyPr>
          <a:lstStyle/>
          <a:p>
            <a:r>
              <a:rPr lang="en-US" sz="3600" b="1" dirty="0">
                <a:solidFill>
                  <a:schemeClr val="bg1"/>
                </a:solidFill>
              </a:rPr>
              <a:t>Notice</a:t>
            </a:r>
          </a:p>
        </p:txBody>
      </p:sp>
      <p:sp>
        <p:nvSpPr>
          <p:cNvPr id="4" name="Text Placeholder 2"/>
          <p:cNvSpPr txBox="1">
            <a:spLocks/>
          </p:cNvSpPr>
          <p:nvPr/>
        </p:nvSpPr>
        <p:spPr>
          <a:xfrm>
            <a:off x="381000" y="1828801"/>
            <a:ext cx="8382000" cy="4648199"/>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sz="1600" b="1" cap="small" dirty="0"/>
          </a:p>
          <a:p>
            <a:r>
              <a:rPr lang="en-US" sz="1800" b="1" dirty="0"/>
              <a:t>In issuing and making this publication available, AGA is not undertaking to render professional or other services for or on behalf of any person or entity. Nor is AGA undertaking to perform any duty owed by any person or entity to someone else. Anyone using this document should rely on his or her own independent judgment or, as appropriate, seek the advice of a competent professional in determining the exercise of reasonable care in any given circumstances. The statements in this publication are for general information and represent an unaudited compilation of statistical information that could contain coding or processing errors. AGA makes no warranties, express or implied, nor representations about the accuracy of the information in the publication or its appropriateness for any given purpose or situation.</a:t>
            </a:r>
          </a:p>
          <a:p>
            <a:br>
              <a:rPr lang="en-US" sz="1800" b="1" dirty="0"/>
            </a:br>
            <a:r>
              <a:rPr lang="en-US" sz="1800" b="1" dirty="0"/>
              <a:t>This publication shall not be construed as including, advice, guidance, or recommendations to take, or not to take, any actions or decisions in relation to any matter. Should you take any such action or decision; you do so at your own risk. Information on the topics covered by this publication may be available from other sources, which the user may wish to consult for additional views or information not covered by this publication.</a:t>
            </a:r>
          </a:p>
          <a:p>
            <a:r>
              <a:rPr lang="en-US" sz="1600" dirty="0"/>
              <a:t> </a:t>
            </a:r>
          </a:p>
          <a:p>
            <a:r>
              <a:rPr lang="en-US" sz="1600" dirty="0"/>
              <a:t>Copyright © 2016 American Gas Association. All rights reserved. </a:t>
            </a:r>
            <a:r>
              <a:rPr lang="en-US" sz="1600" u="sng" dirty="0">
                <a:hlinkClick r:id="rId2"/>
              </a:rPr>
              <a:t>www.aga.org</a:t>
            </a:r>
            <a:endParaRPr lang="en-US" sz="1600" dirty="0"/>
          </a:p>
          <a:p>
            <a:pPr lvl="1"/>
            <a:endParaRPr lang="en-US" sz="1400" dirty="0">
              <a:solidFill>
                <a:srgbClr val="797979"/>
              </a:solidFill>
            </a:endParaRPr>
          </a:p>
          <a:p>
            <a:r>
              <a:rPr lang="en-US" sz="2000" dirty="0"/>
              <a:t> </a:t>
            </a:r>
          </a:p>
        </p:txBody>
      </p:sp>
    </p:spTree>
    <p:extLst>
      <p:ext uri="{BB962C8B-B14F-4D97-AF65-F5344CB8AC3E}">
        <p14:creationId xmlns:p14="http://schemas.microsoft.com/office/powerpoint/2010/main" val="99395596"/>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058275" cy="838200"/>
          </a:xfrm>
        </p:spPr>
        <p:txBody>
          <a:bodyPr>
            <a:normAutofit fontScale="90000"/>
          </a:bodyPr>
          <a:lstStyle/>
          <a:p>
            <a:r>
              <a:rPr lang="en-US" sz="3600" b="1" dirty="0">
                <a:solidFill>
                  <a:schemeClr val="bg1"/>
                </a:solidFill>
              </a:rPr>
              <a:t>AGA Safety &amp; Occupational Health Committee </a:t>
            </a:r>
            <a:r>
              <a:rPr lang="en-US" sz="3100" b="1" dirty="0">
                <a:solidFill>
                  <a:schemeClr val="bg1"/>
                </a:solidFill>
              </a:rPr>
              <a:t>Process Safety Management Sub-committee Initiatives</a:t>
            </a:r>
          </a:p>
        </p:txBody>
      </p:sp>
      <p:sp>
        <p:nvSpPr>
          <p:cNvPr id="4" name="Text Placeholder 2"/>
          <p:cNvSpPr txBox="1">
            <a:spLocks/>
          </p:cNvSpPr>
          <p:nvPr/>
        </p:nvSpPr>
        <p:spPr>
          <a:xfrm>
            <a:off x="381000" y="1371601"/>
            <a:ext cx="8382000" cy="4648199"/>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2800" dirty="0">
                <a:solidFill>
                  <a:schemeClr val="tx1"/>
                </a:solidFill>
              </a:rPr>
              <a:t>Process Safety Business Case Template</a:t>
            </a:r>
          </a:p>
          <a:p>
            <a:pPr marL="800100" lvl="1" indent="-342900">
              <a:buFont typeface="Arial" pitchFamily="34" charset="0"/>
              <a:buChar char="•"/>
            </a:pPr>
            <a:r>
              <a:rPr lang="en-US" sz="2400" dirty="0"/>
              <a:t>This slide deck will help organizations interested in starting and promoting the adoption of Process Safety develop a business case</a:t>
            </a:r>
          </a:p>
          <a:p>
            <a:pPr marL="800100" lvl="1" indent="-342900">
              <a:buFont typeface="Arial" pitchFamily="34" charset="0"/>
              <a:buChar char="•"/>
            </a:pPr>
            <a:r>
              <a:rPr lang="en-US" sz="2400" dirty="0"/>
              <a:t>The following slides outline how Process Safety can enhance an organization by:</a:t>
            </a:r>
          </a:p>
          <a:p>
            <a:pPr marL="1200150" lvl="2" indent="-285750">
              <a:spcAft>
                <a:spcPts val="600"/>
              </a:spcAft>
              <a:buFont typeface="Wingdings" pitchFamily="2" charset="2"/>
              <a:buChar char="§"/>
            </a:pPr>
            <a:r>
              <a:rPr lang="en-US" sz="2000" dirty="0"/>
              <a:t>Displaying the company’s high level of corporate and social responsibility</a:t>
            </a:r>
          </a:p>
          <a:p>
            <a:pPr marL="1200150" lvl="2" indent="-285750">
              <a:spcAft>
                <a:spcPts val="600"/>
              </a:spcAft>
              <a:buFont typeface="Wingdings" pitchFamily="2" charset="2"/>
              <a:buChar char="§"/>
            </a:pPr>
            <a:r>
              <a:rPr lang="en-US" sz="2000" dirty="0"/>
              <a:t>Giving the company the freedom to manage its business</a:t>
            </a:r>
          </a:p>
          <a:p>
            <a:pPr marL="1200150" lvl="2" indent="-285750">
              <a:spcAft>
                <a:spcPts val="600"/>
              </a:spcAft>
              <a:buFont typeface="Wingdings" pitchFamily="2" charset="2"/>
              <a:buChar char="§"/>
            </a:pPr>
            <a:r>
              <a:rPr lang="en-US" sz="2000" dirty="0"/>
              <a:t>Helping the company manage risk and prevent major losses</a:t>
            </a:r>
          </a:p>
          <a:p>
            <a:pPr marL="1200150" lvl="2" indent="-285750">
              <a:spcAft>
                <a:spcPts val="600"/>
              </a:spcAft>
              <a:buFont typeface="Wingdings" pitchFamily="2" charset="2"/>
              <a:buChar char="§"/>
            </a:pPr>
            <a:r>
              <a:rPr lang="en-US" sz="2000" dirty="0"/>
              <a:t>Creating sustained value for the company and its shareholders</a:t>
            </a:r>
          </a:p>
          <a:p>
            <a:pPr lvl="1"/>
            <a:endParaRPr lang="en-US" sz="1400" dirty="0"/>
          </a:p>
          <a:p>
            <a:r>
              <a:rPr lang="en-US" sz="2000" dirty="0">
                <a:solidFill>
                  <a:schemeClr val="tx1"/>
                </a:solidFill>
              </a:rPr>
              <a:t> </a:t>
            </a:r>
          </a:p>
        </p:txBody>
      </p:sp>
      <p:sp>
        <p:nvSpPr>
          <p:cNvPr id="3" name="TextBox 2"/>
          <p:cNvSpPr txBox="1"/>
          <p:nvPr/>
        </p:nvSpPr>
        <p:spPr>
          <a:xfrm>
            <a:off x="304800" y="6183868"/>
            <a:ext cx="6858000" cy="369332"/>
          </a:xfrm>
          <a:prstGeom prst="rect">
            <a:avLst/>
          </a:prstGeom>
          <a:noFill/>
        </p:spPr>
        <p:txBody>
          <a:bodyPr wrap="square" rtlCol="0">
            <a:spAutoFit/>
          </a:bodyPr>
          <a:lstStyle/>
          <a:p>
            <a:r>
              <a:rPr lang="en-CA" dirty="0">
                <a:solidFill>
                  <a:srgbClr val="FF0000"/>
                </a:solidFill>
              </a:rPr>
              <a:t>For Reference only:  Remove this slide when customizing deck</a:t>
            </a:r>
          </a:p>
        </p:txBody>
      </p:sp>
    </p:spTree>
    <p:extLst>
      <p:ext uri="{BB962C8B-B14F-4D97-AF65-F5344CB8AC3E}">
        <p14:creationId xmlns:p14="http://schemas.microsoft.com/office/powerpoint/2010/main" val="795370282"/>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8"/>
          <p:cNvSpPr>
            <a:spLocks noGrp="1" noChangeArrowheads="1"/>
          </p:cNvSpPr>
          <p:nvPr>
            <p:ph type="sldNum" sz="quarter" idx="12"/>
          </p:nvPr>
        </p:nvSpPr>
        <p:spPr/>
        <p:txBody>
          <a:bodyPr/>
          <a:lstStyle/>
          <a:p>
            <a:pPr>
              <a:defRPr/>
            </a:pPr>
            <a:fld id="{212E9DE3-6BC5-497F-8EE8-A5338B5C5228}" type="slidenum">
              <a:rPr lang="en-US"/>
              <a:pPr>
                <a:defRPr/>
              </a:pPr>
              <a:t>4</a:t>
            </a:fld>
            <a:endParaRPr lang="en-US"/>
          </a:p>
        </p:txBody>
      </p:sp>
      <p:sp>
        <p:nvSpPr>
          <p:cNvPr id="33794" name="Rectangle 2"/>
          <p:cNvSpPr>
            <a:spLocks noGrp="1" noChangeArrowheads="1"/>
          </p:cNvSpPr>
          <p:nvPr>
            <p:ph type="ctrTitle"/>
          </p:nvPr>
        </p:nvSpPr>
        <p:spPr>
          <a:xfrm>
            <a:off x="349250" y="1463675"/>
            <a:ext cx="8185150" cy="3336925"/>
          </a:xfrm>
        </p:spPr>
        <p:txBody>
          <a:bodyPr/>
          <a:lstStyle/>
          <a:p>
            <a:pPr eaLnBrk="1" hangingPunct="1">
              <a:defRPr/>
            </a:pPr>
            <a:r>
              <a:rPr lang="en-US" sz="5200" b="1" dirty="0">
                <a:effectLst>
                  <a:outerShdw blurRad="38100" dist="38100" dir="2700000" algn="tl">
                    <a:srgbClr val="000000">
                      <a:alpha val="43137"/>
                    </a:srgbClr>
                  </a:outerShdw>
                </a:effectLst>
              </a:rPr>
              <a:t>The Business Case for Process Safety</a:t>
            </a:r>
          </a:p>
        </p:txBody>
      </p:sp>
      <p:sp>
        <p:nvSpPr>
          <p:cNvPr id="14"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Process Safety Management</a:t>
            </a:r>
          </a:p>
        </p:txBody>
      </p:sp>
      <p:sp>
        <p:nvSpPr>
          <p:cNvPr id="2" name="TextBox 1"/>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361101555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06D2334-E493-44E6-9C94-61EE75851086}" type="slidenum">
              <a:rPr lang="en-US"/>
              <a:pPr>
                <a:defRPr/>
              </a:pPr>
              <a:t>5</a:t>
            </a:fld>
            <a:endParaRPr lang="en-US" dirty="0"/>
          </a:p>
        </p:txBody>
      </p:sp>
      <p:sp>
        <p:nvSpPr>
          <p:cNvPr id="10" name="Title 1"/>
          <p:cNvSpPr txBox="1">
            <a:spLocks/>
          </p:cNvSpPr>
          <p:nvPr/>
        </p:nvSpPr>
        <p:spPr>
          <a:xfrm>
            <a:off x="0" y="76200"/>
            <a:ext cx="91440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What is Process Safety Management?</a:t>
            </a:r>
          </a:p>
        </p:txBody>
      </p:sp>
      <p:sp>
        <p:nvSpPr>
          <p:cNvPr id="11" name="Rectangle 3"/>
          <p:cNvSpPr txBox="1">
            <a:spLocks noChangeArrowheads="1"/>
          </p:cNvSpPr>
          <p:nvPr/>
        </p:nvSpPr>
        <p:spPr>
          <a:xfrm>
            <a:off x="349250" y="1524001"/>
            <a:ext cx="8337550" cy="5197474"/>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C00000"/>
              </a:buClr>
              <a:defRPr/>
            </a:pPr>
            <a:r>
              <a:rPr lang="en-US" sz="2600" b="1" dirty="0"/>
              <a:t>Process Safety Management (PSM) is a management system approach focused on preventing incidents.  The focus on process safety originated in complex chemical operations, but applies to all asset intensive operations.</a:t>
            </a:r>
          </a:p>
          <a:p>
            <a:pPr>
              <a:defRPr/>
            </a:pPr>
            <a:endParaRPr lang="en-US" sz="2600" b="1" dirty="0"/>
          </a:p>
          <a:p>
            <a:pPr>
              <a:buClr>
                <a:srgbClr val="C00000"/>
              </a:buClr>
              <a:defRPr/>
            </a:pPr>
            <a:r>
              <a:rPr lang="en-US" sz="2600" b="1" dirty="0"/>
              <a:t>Process safety can be incorporated into an existing integrated management system, or can be a stand-alone system. </a:t>
            </a:r>
          </a:p>
          <a:p>
            <a:pPr>
              <a:defRPr/>
            </a:pPr>
            <a:endParaRPr lang="en-US" sz="2600" b="1" dirty="0"/>
          </a:p>
          <a:p>
            <a:pPr>
              <a:buClr>
                <a:srgbClr val="C00000"/>
              </a:buClr>
              <a:defRPr/>
            </a:pPr>
            <a:r>
              <a:rPr lang="en-US" sz="2600" b="1" dirty="0"/>
              <a:t>Process Safety focuses on:</a:t>
            </a:r>
          </a:p>
          <a:p>
            <a:pPr lvl="1">
              <a:buClr>
                <a:srgbClr val="C00000"/>
              </a:buClr>
              <a:defRPr/>
            </a:pPr>
            <a:r>
              <a:rPr lang="en-US" sz="2600" b="1" dirty="0"/>
              <a:t>Technology</a:t>
            </a:r>
          </a:p>
          <a:p>
            <a:pPr lvl="1">
              <a:buClr>
                <a:srgbClr val="C00000"/>
              </a:buClr>
              <a:defRPr/>
            </a:pPr>
            <a:r>
              <a:rPr lang="en-US" sz="2600" b="1" dirty="0"/>
              <a:t>Facilities</a:t>
            </a:r>
          </a:p>
          <a:p>
            <a:pPr lvl="1">
              <a:buClr>
                <a:srgbClr val="C00000"/>
              </a:buClr>
              <a:defRPr/>
            </a:pPr>
            <a:r>
              <a:rPr lang="en-US" sz="2600" b="1" dirty="0"/>
              <a:t>Personnel</a:t>
            </a:r>
          </a:p>
          <a:p>
            <a:pPr>
              <a:defRPr/>
            </a:pPr>
            <a:endParaRPr lang="en-US" sz="2800" b="1" dirty="0">
              <a:solidFill>
                <a:srgbClr val="FF0000"/>
              </a:solidFill>
            </a:endParaRPr>
          </a:p>
        </p:txBody>
      </p:sp>
      <p:sp>
        <p:nvSpPr>
          <p:cNvPr id="13" name="TextBox 12"/>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297971758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06D2334-E493-44E6-9C94-61EE75851086}" type="slidenum">
              <a:rPr lang="en-US"/>
              <a:pPr>
                <a:defRPr/>
              </a:pPr>
              <a:t>6</a:t>
            </a:fld>
            <a:endParaRPr lang="en-US" dirty="0"/>
          </a:p>
        </p:txBody>
      </p:sp>
      <p:sp>
        <p:nvSpPr>
          <p:cNvPr id="10" name="Title 1"/>
          <p:cNvSpPr txBox="1">
            <a:spLocks/>
          </p:cNvSpPr>
          <p:nvPr/>
        </p:nvSpPr>
        <p:spPr>
          <a:xfrm>
            <a:off x="0" y="308897"/>
            <a:ext cx="9060047"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Process Safety Compared to Personal Safety</a:t>
            </a:r>
          </a:p>
        </p:txBody>
      </p:sp>
      <p:sp>
        <p:nvSpPr>
          <p:cNvPr id="13" name="TextBox 12"/>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
        <p:nvSpPr>
          <p:cNvPr id="12" name="Content Placeholder 1"/>
          <p:cNvSpPr txBox="1">
            <a:spLocks/>
          </p:cNvSpPr>
          <p:nvPr/>
        </p:nvSpPr>
        <p:spPr bwMode="auto">
          <a:xfrm>
            <a:off x="318977" y="1219200"/>
            <a:ext cx="8610600" cy="1144920"/>
          </a:xfrm>
          <a:prstGeom prst="rect">
            <a:avLst/>
          </a:prstGeom>
          <a:noFill/>
          <a:ln w="66675">
            <a:noFill/>
            <a:miter lim="800000"/>
            <a:headEnd/>
            <a:tailEnd/>
          </a:ln>
        </p:spPr>
        <p:txBody>
          <a:bodyPr vert="horz" wrap="square" lIns="91440" tIns="91440" rIns="91440" bIns="91440" numCol="1" anchor="t" anchorCtr="0" compatLnSpc="1">
            <a:prstTxWarp prst="textNoShape">
              <a:avLst/>
            </a:prstTxWarp>
          </a:bodyPr>
          <a:lstStyle>
            <a:lvl1pPr marL="0" indent="0" algn="l" rtl="0" eaLnBrk="0" fontAlgn="base" hangingPunct="0">
              <a:spcBef>
                <a:spcPct val="25000"/>
              </a:spcBef>
              <a:spcAft>
                <a:spcPct val="20000"/>
              </a:spcAft>
              <a:defRPr sz="1600" b="1">
                <a:solidFill>
                  <a:srgbClr val="333333"/>
                </a:solidFill>
                <a:latin typeface="+mn-lt"/>
                <a:ea typeface="+mn-ea"/>
                <a:cs typeface="+mn-cs"/>
              </a:defRPr>
            </a:lvl1pPr>
            <a:lvl2pPr marL="285750" indent="-171450" algn="l" rtl="0" eaLnBrk="0" fontAlgn="base" hangingPunct="0">
              <a:spcBef>
                <a:spcPct val="25000"/>
              </a:spcBef>
              <a:spcAft>
                <a:spcPct val="20000"/>
              </a:spcAft>
              <a:buClr>
                <a:srgbClr val="006699"/>
              </a:buClr>
              <a:buSzPct val="100000"/>
              <a:buFont typeface="Arial" charset="0"/>
              <a:buChar char="•"/>
              <a:defRPr sz="1400">
                <a:solidFill>
                  <a:srgbClr val="333333"/>
                </a:solidFill>
                <a:latin typeface="+mn-lt"/>
                <a:ea typeface="+mn-ea"/>
              </a:defRPr>
            </a:lvl2pPr>
            <a:lvl3pPr marL="574675" indent="-174625" algn="l" rtl="0" eaLnBrk="0" fontAlgn="base" hangingPunct="0">
              <a:spcBef>
                <a:spcPct val="25000"/>
              </a:spcBef>
              <a:spcAft>
                <a:spcPct val="20000"/>
              </a:spcAft>
              <a:buClr>
                <a:srgbClr val="006699"/>
              </a:buClr>
              <a:buFont typeface="Symbol" pitchFamily="18" charset="2"/>
              <a:buChar char=""/>
              <a:defRPr sz="1200">
                <a:solidFill>
                  <a:srgbClr val="333333"/>
                </a:solidFill>
                <a:latin typeface="+mn-lt"/>
                <a:ea typeface="+mn-ea"/>
              </a:defRPr>
            </a:lvl3pPr>
            <a:lvl4pPr marL="855663" indent="-166688" algn="l" rtl="0" eaLnBrk="0" fontAlgn="base" hangingPunct="0">
              <a:spcBef>
                <a:spcPct val="25000"/>
              </a:spcBef>
              <a:spcAft>
                <a:spcPct val="20000"/>
              </a:spcAft>
              <a:buClr>
                <a:srgbClr val="006699"/>
              </a:buClr>
              <a:buSzPct val="100000"/>
              <a:buFont typeface="Arial" charset="0"/>
              <a:buChar char="•"/>
              <a:defRPr sz="1100">
                <a:solidFill>
                  <a:srgbClr val="333333"/>
                </a:solidFill>
                <a:latin typeface="+mn-lt"/>
                <a:ea typeface="+mn-ea"/>
              </a:defRPr>
            </a:lvl4pPr>
            <a:lvl5pPr marL="1143000" indent="-173038" algn="l" rtl="0" eaLnBrk="0" fontAlgn="base" hangingPunct="0">
              <a:spcBef>
                <a:spcPct val="25000"/>
              </a:spcBef>
              <a:spcAft>
                <a:spcPct val="20000"/>
              </a:spcAft>
              <a:buClr>
                <a:srgbClr val="006699"/>
              </a:buClr>
              <a:buFont typeface="Symbol" pitchFamily="18" charset="2"/>
              <a:buChar char=""/>
              <a:defRPr sz="900">
                <a:solidFill>
                  <a:srgbClr val="333333"/>
                </a:solidFill>
                <a:latin typeface="+mn-lt"/>
                <a:ea typeface="+mn-ea"/>
              </a:defRPr>
            </a:lvl5pPr>
            <a:lvl6pPr marL="1600200" indent="-173038"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6pPr>
            <a:lvl7pPr marL="2057400" indent="-173038"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7pPr>
            <a:lvl8pPr marL="2514600" indent="-173038"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8pPr>
            <a:lvl9pPr marL="2971800" indent="-173038" algn="l" rtl="0" eaLnBrk="1" fontAlgn="base" hangingPunct="1">
              <a:spcBef>
                <a:spcPct val="25000"/>
              </a:spcBef>
              <a:spcAft>
                <a:spcPct val="20000"/>
              </a:spcAft>
              <a:buClr>
                <a:srgbClr val="999999"/>
              </a:buClr>
              <a:buFont typeface="Symbol" pitchFamily="18" charset="2"/>
              <a:buChar char=""/>
              <a:defRPr sz="1000">
                <a:solidFill>
                  <a:srgbClr val="333333"/>
                </a:solidFill>
                <a:latin typeface="+mn-lt"/>
                <a:ea typeface="+mn-ea"/>
              </a:defRPr>
            </a:lvl9pPr>
          </a:lstStyle>
          <a:p>
            <a:r>
              <a:rPr lang="en-US" altLang="en-US" sz="2400" kern="0" dirty="0">
                <a:solidFill>
                  <a:schemeClr val="tx1"/>
                </a:solidFill>
              </a:rPr>
              <a:t>Process safety is the prevention and mitigation of unintentional releases of potentially dangerous materials or energy through the use of robust processes and equipment reliability.</a:t>
            </a:r>
          </a:p>
        </p:txBody>
      </p:sp>
      <p:graphicFrame>
        <p:nvGraphicFramePr>
          <p:cNvPr id="17" name="Content Placeholder 1"/>
          <p:cNvGraphicFramePr>
            <a:graphicFrameLocks/>
          </p:cNvGraphicFramePr>
          <p:nvPr>
            <p:extLst>
              <p:ext uri="{D42A27DB-BD31-4B8C-83A1-F6EECF244321}">
                <p14:modId xmlns:p14="http://schemas.microsoft.com/office/powerpoint/2010/main" val="960824767"/>
              </p:ext>
            </p:extLst>
          </p:nvPr>
        </p:nvGraphicFramePr>
        <p:xfrm>
          <a:off x="457200" y="2514600"/>
          <a:ext cx="8001000" cy="198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8" name="Content Placeholder 1"/>
          <p:cNvGraphicFramePr>
            <a:graphicFrameLocks/>
          </p:cNvGraphicFramePr>
          <p:nvPr>
            <p:extLst>
              <p:ext uri="{D42A27DB-BD31-4B8C-83A1-F6EECF244321}">
                <p14:modId xmlns:p14="http://schemas.microsoft.com/office/powerpoint/2010/main" val="4273680284"/>
              </p:ext>
            </p:extLst>
          </p:nvPr>
        </p:nvGraphicFramePr>
        <p:xfrm>
          <a:off x="457200" y="4724400"/>
          <a:ext cx="8001000" cy="1981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8736276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2"/>
          <p:cNvSpPr>
            <a:spLocks noGrp="1" noChangeArrowheads="1"/>
          </p:cNvSpPr>
          <p:nvPr>
            <p:ph type="title"/>
          </p:nvPr>
        </p:nvSpPr>
        <p:spPr>
          <a:xfrm>
            <a:off x="1524000" y="76200"/>
            <a:ext cx="7772400" cy="533400"/>
          </a:xfrm>
        </p:spPr>
        <p:txBody>
          <a:bodyPr>
            <a:noAutofit/>
          </a:bodyPr>
          <a:lstStyle/>
          <a:p>
            <a:pPr algn="ctr"/>
            <a:endParaRPr lang="en-US" sz="3200" dirty="0"/>
          </a:p>
        </p:txBody>
      </p:sp>
      <p:sp>
        <p:nvSpPr>
          <p:cNvPr id="5" name="Title 1"/>
          <p:cNvSpPr txBox="1">
            <a:spLocks/>
          </p:cNvSpPr>
          <p:nvPr/>
        </p:nvSpPr>
        <p:spPr>
          <a:xfrm>
            <a:off x="0" y="2286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Risk-Based Process Safety</a:t>
            </a:r>
          </a:p>
        </p:txBody>
      </p:sp>
      <p:sp>
        <p:nvSpPr>
          <p:cNvPr id="6" name="Rectangle 3"/>
          <p:cNvSpPr txBox="1">
            <a:spLocks noChangeArrowheads="1"/>
          </p:cNvSpPr>
          <p:nvPr/>
        </p:nvSpPr>
        <p:spPr>
          <a:xfrm>
            <a:off x="5862636" y="1409286"/>
            <a:ext cx="3052764" cy="529631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C00000"/>
              </a:buClr>
              <a:defRPr/>
            </a:pPr>
            <a:r>
              <a:rPr lang="en-US" sz="2600" b="1" dirty="0"/>
              <a:t>Many of the elements in PSM are similar to other management systems</a:t>
            </a:r>
          </a:p>
          <a:p>
            <a:pPr>
              <a:buClr>
                <a:srgbClr val="C00000"/>
              </a:buClr>
              <a:defRPr/>
            </a:pPr>
            <a:endParaRPr lang="en-US" sz="1700" b="1" dirty="0"/>
          </a:p>
          <a:p>
            <a:pPr>
              <a:buClr>
                <a:srgbClr val="C00000"/>
              </a:buClr>
              <a:defRPr/>
            </a:pPr>
            <a:r>
              <a:rPr lang="en-US" sz="2600" b="1" dirty="0"/>
              <a:t>The value of Process Safety is related to hazard and risk identification and management of risks</a:t>
            </a:r>
          </a:p>
          <a:p>
            <a:pPr>
              <a:buClr>
                <a:srgbClr val="C00000"/>
              </a:buClr>
              <a:defRPr/>
            </a:pPr>
            <a:endParaRPr lang="en-US" sz="2200" b="1" dirty="0"/>
          </a:p>
          <a:p>
            <a:pPr>
              <a:buClr>
                <a:srgbClr val="C00000"/>
              </a:buClr>
              <a:defRPr/>
            </a:pPr>
            <a:r>
              <a:rPr lang="en-US" sz="2600" b="1" dirty="0"/>
              <a:t>Process Safety brings specific value with respect to:</a:t>
            </a:r>
          </a:p>
          <a:p>
            <a:pPr lvl="1">
              <a:buClr>
                <a:srgbClr val="C00000"/>
              </a:buClr>
              <a:defRPr/>
            </a:pPr>
            <a:r>
              <a:rPr lang="en-US" sz="2400" b="1" dirty="0"/>
              <a:t>Operational Readiness</a:t>
            </a:r>
          </a:p>
          <a:p>
            <a:pPr lvl="1">
              <a:buClr>
                <a:srgbClr val="C00000"/>
              </a:buClr>
              <a:defRPr/>
            </a:pPr>
            <a:r>
              <a:rPr lang="en-US" sz="2400" b="1" dirty="0"/>
              <a:t>Process and Hazard awareness</a:t>
            </a:r>
          </a:p>
          <a:p>
            <a:pPr lvl="1">
              <a:buClr>
                <a:srgbClr val="C00000"/>
              </a:buClr>
              <a:defRPr/>
            </a:pPr>
            <a:r>
              <a:rPr lang="en-US" sz="2400" b="1" dirty="0"/>
              <a:t>Quantitative risk analysis</a:t>
            </a:r>
          </a:p>
        </p:txBody>
      </p:sp>
      <p:sp>
        <p:nvSpPr>
          <p:cNvPr id="7" name="TextBox 6"/>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295400"/>
            <a:ext cx="5334000" cy="5072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762000" y="6437300"/>
            <a:ext cx="4418196" cy="400110"/>
          </a:xfrm>
          <a:prstGeom prst="rect">
            <a:avLst/>
          </a:prstGeom>
          <a:noFill/>
        </p:spPr>
        <p:txBody>
          <a:bodyPr wrap="none" rtlCol="0">
            <a:spAutoFit/>
          </a:bodyPr>
          <a:lstStyle/>
          <a:p>
            <a:pPr algn="ctr"/>
            <a:r>
              <a:rPr lang="en-US" sz="1000" dirty="0"/>
              <a:t>PG&amp;E representation of the  20 elements of Risk Based Process Safety from CCPS </a:t>
            </a:r>
          </a:p>
          <a:p>
            <a:pPr algn="ctr"/>
            <a:r>
              <a:rPr lang="en-US" sz="1000" dirty="0"/>
              <a:t>“Guidelines for Risk-Based Process Safety “, 2007, </a:t>
            </a:r>
            <a:r>
              <a:rPr lang="en-US" sz="1000" dirty="0" err="1"/>
              <a:t>AIChE</a:t>
            </a:r>
            <a:r>
              <a:rPr lang="en-US" sz="1000" dirty="0"/>
              <a:t>, NY</a:t>
            </a:r>
          </a:p>
        </p:txBody>
      </p:sp>
    </p:spTree>
    <p:extLst>
      <p:ext uri="{BB962C8B-B14F-4D97-AF65-F5344CB8AC3E}">
        <p14:creationId xmlns:p14="http://schemas.microsoft.com/office/powerpoint/2010/main" val="3366697180"/>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F1646986-5955-47F5-89FA-49BC188D324A}" type="slidenum">
              <a:rPr lang="en-US"/>
              <a:pPr>
                <a:defRPr/>
              </a:pPr>
              <a:t>8</a:t>
            </a:fld>
            <a:endParaRPr lang="en-US"/>
          </a:p>
        </p:txBody>
      </p:sp>
      <p:sp>
        <p:nvSpPr>
          <p:cNvPr id="4099" name="Rectangle 3"/>
          <p:cNvSpPr>
            <a:spLocks noGrp="1" noChangeArrowheads="1"/>
          </p:cNvSpPr>
          <p:nvPr>
            <p:ph type="body" idx="1"/>
          </p:nvPr>
        </p:nvSpPr>
        <p:spPr>
          <a:xfrm>
            <a:off x="2971800" y="5029200"/>
            <a:ext cx="6019800" cy="1600200"/>
          </a:xfrm>
        </p:spPr>
        <p:txBody>
          <a:bodyPr>
            <a:normAutofit fontScale="92500" lnSpcReduction="10000"/>
          </a:bodyPr>
          <a:lstStyle/>
          <a:p>
            <a:pPr eaLnBrk="1" hangingPunct="1">
              <a:spcBef>
                <a:spcPct val="0"/>
              </a:spcBef>
              <a:buClrTx/>
              <a:buSzTx/>
              <a:buFontTx/>
              <a:buNone/>
            </a:pPr>
            <a:r>
              <a:rPr lang="en-US" sz="2000" b="1" i="1" dirty="0">
                <a:effectLst/>
              </a:rPr>
              <a:t>“We have seen process safety benefit our business in ways we had not anticipated. We need to share this message with others.”</a:t>
            </a:r>
          </a:p>
          <a:p>
            <a:pPr eaLnBrk="1" hangingPunct="1">
              <a:spcBef>
                <a:spcPct val="0"/>
              </a:spcBef>
              <a:buClrTx/>
              <a:buSzTx/>
              <a:buFontTx/>
              <a:buNone/>
            </a:pPr>
            <a:endParaRPr lang="en-US" sz="900" b="1" i="1" dirty="0">
              <a:effectLst/>
            </a:endParaRPr>
          </a:p>
          <a:p>
            <a:pPr algn="r" eaLnBrk="1" hangingPunct="1">
              <a:spcBef>
                <a:spcPct val="0"/>
              </a:spcBef>
              <a:buClrTx/>
              <a:buSzTx/>
              <a:buFontTx/>
              <a:buNone/>
            </a:pPr>
            <a:r>
              <a:rPr lang="en-US" sz="1600" b="1" dirty="0">
                <a:effectLst/>
              </a:rPr>
              <a:t>Arnold Allemang</a:t>
            </a:r>
          </a:p>
          <a:p>
            <a:pPr algn="r" eaLnBrk="1" hangingPunct="1">
              <a:spcBef>
                <a:spcPct val="0"/>
              </a:spcBef>
              <a:buClrTx/>
              <a:buSzTx/>
              <a:buFontTx/>
              <a:buNone/>
            </a:pPr>
            <a:r>
              <a:rPr lang="en-US" sz="1600" b="1" dirty="0">
                <a:effectLst/>
              </a:rPr>
              <a:t>Vice President, Global Manufacturing</a:t>
            </a:r>
          </a:p>
          <a:p>
            <a:pPr algn="r" eaLnBrk="1" hangingPunct="1">
              <a:spcBef>
                <a:spcPct val="0"/>
              </a:spcBef>
              <a:buClrTx/>
              <a:buSzTx/>
              <a:buFontTx/>
              <a:buNone/>
            </a:pPr>
            <a:r>
              <a:rPr lang="en-US" sz="1600" b="1" dirty="0">
                <a:effectLst/>
              </a:rPr>
              <a:t>The Dow Chemical Company</a:t>
            </a:r>
          </a:p>
        </p:txBody>
      </p:sp>
      <p:sp>
        <p:nvSpPr>
          <p:cNvPr id="11" name="Rectangle 3"/>
          <p:cNvSpPr txBox="1">
            <a:spLocks noChangeArrowheads="1"/>
          </p:cNvSpPr>
          <p:nvPr/>
        </p:nvSpPr>
        <p:spPr>
          <a:xfrm>
            <a:off x="349250" y="1531939"/>
            <a:ext cx="8337550" cy="113506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C00000"/>
              </a:buClr>
              <a:buNone/>
              <a:defRPr/>
            </a:pPr>
            <a:r>
              <a:rPr lang="en-US" sz="2800" b="1" dirty="0"/>
              <a:t>Implementing Process Safety Methodology results in several key benefits, both quantitative and qualitative:</a:t>
            </a:r>
          </a:p>
        </p:txBody>
      </p:sp>
      <p:sp>
        <p:nvSpPr>
          <p:cNvPr id="12" name="Text Box 4"/>
          <p:cNvSpPr txBox="1">
            <a:spLocks noChangeArrowheads="1"/>
          </p:cNvSpPr>
          <p:nvPr/>
        </p:nvSpPr>
        <p:spPr bwMode="auto">
          <a:xfrm>
            <a:off x="1752600" y="2590800"/>
            <a:ext cx="54864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225425">
              <a:defRPr>
                <a:solidFill>
                  <a:schemeClr val="tx1"/>
                </a:solidFill>
                <a:latin typeface="Arial"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Bef>
                <a:spcPct val="20000"/>
              </a:spcBef>
              <a:buClr>
                <a:srgbClr val="C00000"/>
              </a:buClr>
              <a:buFontTx/>
              <a:buChar char="•"/>
              <a:defRPr/>
            </a:pPr>
            <a:r>
              <a:rPr lang="en-US" sz="2400" dirty="0">
                <a:latin typeface="Tahoma" pitchFamily="34" charset="0"/>
              </a:rPr>
              <a:t>Risk Reduction</a:t>
            </a:r>
          </a:p>
          <a:p>
            <a:pPr>
              <a:spcBef>
                <a:spcPct val="20000"/>
              </a:spcBef>
              <a:buClr>
                <a:srgbClr val="C00000"/>
              </a:buClr>
              <a:buFontTx/>
              <a:buChar char="•"/>
              <a:defRPr/>
            </a:pPr>
            <a:r>
              <a:rPr lang="en-US" sz="2400" dirty="0">
                <a:latin typeface="Tahoma" pitchFamily="34" charset="0"/>
              </a:rPr>
              <a:t>Sustained Value</a:t>
            </a:r>
            <a:r>
              <a:rPr lang="en-US" sz="2400" dirty="0">
                <a:effectLst>
                  <a:outerShdw blurRad="38100" dist="38100" dir="2700000" algn="tl">
                    <a:srgbClr val="000000"/>
                  </a:outerShdw>
                </a:effectLst>
                <a:latin typeface="Tahoma" pitchFamily="34" charset="0"/>
              </a:rPr>
              <a:t> </a:t>
            </a:r>
          </a:p>
          <a:p>
            <a:pPr eaLnBrk="1" hangingPunct="1">
              <a:spcBef>
                <a:spcPct val="20000"/>
              </a:spcBef>
              <a:buClr>
                <a:srgbClr val="C00000"/>
              </a:buClr>
              <a:buFontTx/>
              <a:buChar char="•"/>
              <a:defRPr/>
            </a:pPr>
            <a:r>
              <a:rPr lang="en-US" sz="2400" dirty="0">
                <a:latin typeface="Tahoma" pitchFamily="34" charset="0"/>
              </a:rPr>
              <a:t>Corporate Responsibility</a:t>
            </a:r>
          </a:p>
          <a:p>
            <a:pPr eaLnBrk="1" hangingPunct="1">
              <a:spcBef>
                <a:spcPct val="20000"/>
              </a:spcBef>
              <a:buClr>
                <a:srgbClr val="C00000"/>
              </a:buClr>
              <a:buFontTx/>
              <a:buChar char="•"/>
              <a:defRPr/>
            </a:pPr>
            <a:r>
              <a:rPr lang="en-US" sz="2400" dirty="0">
                <a:latin typeface="Tahoma" pitchFamily="34" charset="0"/>
              </a:rPr>
              <a:t>Enhanced Safety &amp; Compliance</a:t>
            </a:r>
          </a:p>
        </p:txBody>
      </p:sp>
      <p:sp>
        <p:nvSpPr>
          <p:cNvPr id="13" name="Title 1"/>
          <p:cNvSpPr>
            <a:spLocks noGrp="1"/>
          </p:cNvSpPr>
          <p:nvPr>
            <p:ph type="title"/>
          </p:nvPr>
        </p:nvSpPr>
        <p:spPr>
          <a:xfrm>
            <a:off x="0" y="76200"/>
            <a:ext cx="9058275" cy="838200"/>
          </a:xfrm>
        </p:spPr>
        <p:txBody>
          <a:bodyPr>
            <a:normAutofit/>
          </a:bodyPr>
          <a:lstStyle/>
          <a:p>
            <a:r>
              <a:rPr lang="en-US" sz="3600" b="1" dirty="0">
                <a:solidFill>
                  <a:schemeClr val="bg1"/>
                </a:solidFill>
              </a:rPr>
              <a:t>Process Safety Management</a:t>
            </a:r>
          </a:p>
        </p:txBody>
      </p:sp>
      <p:sp>
        <p:nvSpPr>
          <p:cNvPr id="14" name="TextBox 13"/>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2835593769"/>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gure 2. Safety Culture Model: Negative Cultural Threats Breaching Safety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9829" y="3581400"/>
            <a:ext cx="5275571" cy="2774950"/>
          </a:xfrm>
          <a:prstGeom prst="rect">
            <a:avLst/>
          </a:prstGeom>
          <a:noFill/>
          <a:extLst>
            <a:ext uri="{909E8E84-426E-40DD-AFC4-6F175D3DCCD1}">
              <a14:hiddenFill xmlns:a14="http://schemas.microsoft.com/office/drawing/2010/main">
                <a:solidFill>
                  <a:srgbClr val="FFFFFF"/>
                </a:solidFill>
              </a14:hiddenFill>
            </a:ext>
          </a:extLst>
        </p:spPr>
      </p:pic>
      <p:sp>
        <p:nvSpPr>
          <p:cNvPr id="10" name="Slide Number Placeholder 5"/>
          <p:cNvSpPr>
            <a:spLocks noGrp="1"/>
          </p:cNvSpPr>
          <p:nvPr>
            <p:ph type="sldNum" sz="quarter" idx="12"/>
          </p:nvPr>
        </p:nvSpPr>
        <p:spPr/>
        <p:txBody>
          <a:bodyPr/>
          <a:lstStyle/>
          <a:p>
            <a:pPr>
              <a:defRPr/>
            </a:pPr>
            <a:fld id="{1A4943B7-B0F4-4010-B458-AEC91822EC84}" type="slidenum">
              <a:rPr lang="en-US"/>
              <a:pPr>
                <a:defRPr/>
              </a:pPr>
              <a:t>9</a:t>
            </a:fld>
            <a:endParaRPr lang="en-US"/>
          </a:p>
        </p:txBody>
      </p:sp>
      <p:sp>
        <p:nvSpPr>
          <p:cNvPr id="7172" name="Rectangle 3"/>
          <p:cNvSpPr>
            <a:spLocks noGrp="1" noChangeArrowheads="1"/>
          </p:cNvSpPr>
          <p:nvPr>
            <p:ph type="body" idx="1"/>
          </p:nvPr>
        </p:nvSpPr>
        <p:spPr>
          <a:xfrm>
            <a:off x="238125" y="1240794"/>
            <a:ext cx="8905875" cy="2438401"/>
          </a:xfrm>
        </p:spPr>
        <p:txBody>
          <a:bodyPr>
            <a:normAutofit fontScale="85000" lnSpcReduction="20000"/>
          </a:bodyPr>
          <a:lstStyle/>
          <a:p>
            <a:pPr marL="0" indent="0" eaLnBrk="1" hangingPunct="1">
              <a:buClr>
                <a:srgbClr val="CC3300"/>
              </a:buClr>
              <a:buSzTx/>
              <a:buNone/>
            </a:pPr>
            <a:r>
              <a:rPr lang="en-US" sz="2600" b="1" dirty="0">
                <a:effectLst/>
              </a:rPr>
              <a:t>Risk Reduction</a:t>
            </a:r>
          </a:p>
          <a:p>
            <a:pPr marL="457200" lvl="1" indent="0" eaLnBrk="1" hangingPunct="1">
              <a:buClr>
                <a:srgbClr val="CC3300"/>
              </a:buClr>
              <a:buNone/>
            </a:pPr>
            <a:r>
              <a:rPr lang="en-US" sz="2600" b="1" dirty="0">
                <a:effectLst/>
              </a:rPr>
              <a:t>Process safety ensures the right controls are in place to prevent both personal and process safety events</a:t>
            </a:r>
          </a:p>
          <a:p>
            <a:pPr marL="457200" lvl="1" indent="0" eaLnBrk="1" hangingPunct="1">
              <a:buClr>
                <a:srgbClr val="CC3300"/>
              </a:buClr>
              <a:buNone/>
            </a:pPr>
            <a:endParaRPr lang="en-US" sz="1000" b="1" dirty="0"/>
          </a:p>
          <a:p>
            <a:pPr marL="457200" lvl="1" indent="0" eaLnBrk="1" hangingPunct="1">
              <a:buClr>
                <a:srgbClr val="CC3300"/>
              </a:buClr>
              <a:buNone/>
            </a:pPr>
            <a:r>
              <a:rPr lang="en-US" sz="2600" b="1" dirty="0">
                <a:effectLst/>
              </a:rPr>
              <a:t>Robust risk management processes help ensure the organization is aware of top risks and appropriate mitigations have been applied</a:t>
            </a:r>
          </a:p>
          <a:p>
            <a:pPr marL="457200" lvl="1" indent="0">
              <a:buClr>
                <a:srgbClr val="CC3300"/>
              </a:buClr>
              <a:buNone/>
            </a:pPr>
            <a:endParaRPr lang="en-US" sz="2600" b="1" dirty="0"/>
          </a:p>
          <a:p>
            <a:pPr marL="0" indent="0">
              <a:buClr>
                <a:srgbClr val="CC3300"/>
              </a:buClr>
              <a:buNone/>
            </a:pPr>
            <a:r>
              <a:rPr lang="en-US" sz="2600" b="1" i="1" dirty="0"/>
              <a:t>A robust process safety program may help the company:</a:t>
            </a:r>
            <a:r>
              <a:rPr lang="en-US" sz="2600" dirty="0"/>
              <a:t> </a:t>
            </a:r>
          </a:p>
          <a:p>
            <a:pPr marL="457200" lvl="1" indent="0" eaLnBrk="1" hangingPunct="1">
              <a:buClr>
                <a:srgbClr val="CC3300"/>
              </a:buClr>
              <a:buNone/>
            </a:pPr>
            <a:endParaRPr lang="en-US" sz="1500" b="1" dirty="0">
              <a:effectLst/>
            </a:endParaRPr>
          </a:p>
        </p:txBody>
      </p:sp>
      <p:sp>
        <p:nvSpPr>
          <p:cNvPr id="7173" name="Text Box 4"/>
          <p:cNvSpPr txBox="1">
            <a:spLocks noChangeArrowheads="1"/>
          </p:cNvSpPr>
          <p:nvPr/>
        </p:nvSpPr>
        <p:spPr bwMode="auto">
          <a:xfrm>
            <a:off x="760413" y="5770563"/>
            <a:ext cx="79581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en-US" sz="1400" b="1">
              <a:solidFill>
                <a:schemeClr val="bg1"/>
              </a:solidFill>
            </a:endParaRPr>
          </a:p>
        </p:txBody>
      </p:sp>
      <p:sp>
        <p:nvSpPr>
          <p:cNvPr id="11" name="Title 1"/>
          <p:cNvSpPr txBox="1">
            <a:spLocks/>
          </p:cNvSpPr>
          <p:nvPr/>
        </p:nvSpPr>
        <p:spPr>
          <a:xfrm>
            <a:off x="0" y="76200"/>
            <a:ext cx="9058275"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a:solidFill>
                  <a:schemeClr val="bg1"/>
                </a:solidFill>
              </a:rPr>
              <a:t>Risk Reduction</a:t>
            </a:r>
          </a:p>
        </p:txBody>
      </p:sp>
      <p:sp>
        <p:nvSpPr>
          <p:cNvPr id="3" name="TextBox 2"/>
          <p:cNvSpPr txBox="1"/>
          <p:nvPr/>
        </p:nvSpPr>
        <p:spPr>
          <a:xfrm>
            <a:off x="6019800" y="6290102"/>
            <a:ext cx="2578100" cy="415498"/>
          </a:xfrm>
          <a:prstGeom prst="rect">
            <a:avLst/>
          </a:prstGeom>
          <a:noFill/>
        </p:spPr>
        <p:txBody>
          <a:bodyPr wrap="square" rtlCol="0">
            <a:spAutoFit/>
          </a:bodyPr>
          <a:lstStyle/>
          <a:p>
            <a:r>
              <a:rPr lang="en-CA" sz="1050" dirty="0"/>
              <a:t>Source:  National Energy Board (Canada) Statement on Safety Culture</a:t>
            </a:r>
          </a:p>
        </p:txBody>
      </p:sp>
      <p:sp>
        <p:nvSpPr>
          <p:cNvPr id="15" name="Rectangle 3"/>
          <p:cNvSpPr txBox="1">
            <a:spLocks noChangeArrowheads="1"/>
          </p:cNvSpPr>
          <p:nvPr/>
        </p:nvSpPr>
        <p:spPr>
          <a:xfrm>
            <a:off x="-228600" y="3611315"/>
            <a:ext cx="4708527" cy="2493004"/>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buClr>
                <a:srgbClr val="CC3300"/>
              </a:buClr>
            </a:pPr>
            <a:r>
              <a:rPr lang="en-US" sz="2600" b="1" dirty="0"/>
              <a:t>Save lives and reduce injuries</a:t>
            </a:r>
            <a:endParaRPr lang="en-US" sz="2600" i="1" dirty="0"/>
          </a:p>
          <a:p>
            <a:pPr lvl="1">
              <a:buClr>
                <a:srgbClr val="CC3300"/>
              </a:buClr>
            </a:pPr>
            <a:r>
              <a:rPr lang="en-US" sz="2600" b="1" dirty="0"/>
              <a:t>Protect the public and the environment</a:t>
            </a:r>
          </a:p>
          <a:p>
            <a:pPr lvl="1">
              <a:buClr>
                <a:srgbClr val="CC3300"/>
              </a:buClr>
            </a:pPr>
            <a:r>
              <a:rPr lang="en-US" sz="2600" b="1" dirty="0"/>
              <a:t>Reduce property damage costs</a:t>
            </a:r>
            <a:endParaRPr lang="en-US" sz="2600" i="1" dirty="0"/>
          </a:p>
          <a:p>
            <a:pPr lvl="1">
              <a:buClr>
                <a:srgbClr val="CC3300"/>
              </a:buClr>
            </a:pPr>
            <a:r>
              <a:rPr lang="en-US" sz="2600" b="1" dirty="0"/>
              <a:t>Reduce business interruptions</a:t>
            </a:r>
            <a:endParaRPr lang="en-US" sz="2600" i="1" dirty="0"/>
          </a:p>
          <a:p>
            <a:pPr lvl="1">
              <a:buClr>
                <a:srgbClr val="CC3300"/>
              </a:buClr>
            </a:pPr>
            <a:r>
              <a:rPr lang="en-US" sz="2600" b="1" dirty="0"/>
              <a:t>Protect market share</a:t>
            </a:r>
            <a:endParaRPr lang="en-US" sz="2600" i="1" dirty="0"/>
          </a:p>
          <a:p>
            <a:pPr lvl="1">
              <a:buClr>
                <a:srgbClr val="CC3300"/>
              </a:buClr>
            </a:pPr>
            <a:r>
              <a:rPr lang="en-US" sz="2600" b="1" dirty="0"/>
              <a:t>Reduce litigation costs</a:t>
            </a:r>
            <a:endParaRPr lang="en-US" sz="2600" i="1" dirty="0"/>
          </a:p>
          <a:p>
            <a:pPr lvl="1">
              <a:buClr>
                <a:srgbClr val="CC3300"/>
              </a:buClr>
            </a:pPr>
            <a:r>
              <a:rPr lang="en-US" sz="2600" b="1" dirty="0"/>
              <a:t>Reduce regulatory penalties from accidents</a:t>
            </a:r>
            <a:endParaRPr lang="en-US" sz="2600" i="1" dirty="0"/>
          </a:p>
          <a:p>
            <a:pPr lvl="1">
              <a:buClr>
                <a:srgbClr val="CC3300"/>
              </a:buClr>
            </a:pPr>
            <a:r>
              <a:rPr lang="en-US" sz="2600" b="1" dirty="0"/>
              <a:t>Reduce regulatory attention</a:t>
            </a:r>
            <a:endParaRPr lang="en-US" sz="2600" i="1" dirty="0"/>
          </a:p>
          <a:p>
            <a:pPr marL="457200" lvl="1" indent="0">
              <a:buClr>
                <a:srgbClr val="CC3300"/>
              </a:buClr>
              <a:buFont typeface="Arial" pitchFamily="34" charset="0"/>
              <a:buNone/>
            </a:pPr>
            <a:endParaRPr lang="en-US" sz="2600" b="1" dirty="0"/>
          </a:p>
          <a:p>
            <a:pPr marL="457200" lvl="1" indent="0">
              <a:buClr>
                <a:srgbClr val="CC3300"/>
              </a:buClr>
              <a:buFont typeface="Arial" pitchFamily="34" charset="0"/>
              <a:buNone/>
            </a:pPr>
            <a:endParaRPr lang="en-US" sz="1800" b="1" dirty="0"/>
          </a:p>
        </p:txBody>
      </p:sp>
      <p:sp>
        <p:nvSpPr>
          <p:cNvPr id="14" name="TextBox 13"/>
          <p:cNvSpPr txBox="1"/>
          <p:nvPr/>
        </p:nvSpPr>
        <p:spPr>
          <a:xfrm>
            <a:off x="159531" y="0"/>
            <a:ext cx="8518525" cy="276999"/>
          </a:xfrm>
          <a:prstGeom prst="rect">
            <a:avLst/>
          </a:prstGeom>
          <a:noFill/>
        </p:spPr>
        <p:txBody>
          <a:bodyPr wrap="square" rtlCol="0">
            <a:spAutoFit/>
          </a:bodyPr>
          <a:lstStyle/>
          <a:p>
            <a:r>
              <a:rPr lang="en-US" sz="1200" dirty="0">
                <a:solidFill>
                  <a:schemeClr val="bg1"/>
                </a:solidFill>
              </a:rPr>
              <a:t>DRAFT TEMPLATE – INTENDED FOR COMPANY MODIFICATION AS NEEDED FOR INTERNAL PRESENTATION PURPOSES</a:t>
            </a:r>
          </a:p>
        </p:txBody>
      </p:sp>
    </p:spTree>
    <p:extLst>
      <p:ext uri="{BB962C8B-B14F-4D97-AF65-F5344CB8AC3E}">
        <p14:creationId xmlns:p14="http://schemas.microsoft.com/office/powerpoint/2010/main" val="4013598135"/>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5757</TotalTime>
  <Words>1983</Words>
  <Application>Microsoft Office PowerPoint</Application>
  <PresentationFormat>On-screen Show (4:3)</PresentationFormat>
  <Paragraphs>274</Paragraphs>
  <Slides>19</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Calibri Light</vt:lpstr>
      <vt:lpstr>Tahoma</vt:lpstr>
      <vt:lpstr>Wingdings</vt:lpstr>
      <vt:lpstr>Custom Design</vt:lpstr>
      <vt:lpstr>Office Theme</vt:lpstr>
      <vt:lpstr>Process Safety Business Case Template A Resource for AGA Members</vt:lpstr>
      <vt:lpstr>Notice</vt:lpstr>
      <vt:lpstr>AGA Safety &amp; Occupational Health Committee Process Safety Management Sub-committee Initiatives</vt:lpstr>
      <vt:lpstr>The Business Case for Process Safety</vt:lpstr>
      <vt:lpstr>PowerPoint Presentation</vt:lpstr>
      <vt:lpstr>PowerPoint Presentation</vt:lpstr>
      <vt:lpstr>PowerPoint Presentation</vt:lpstr>
      <vt:lpstr>Process Safety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Enbridge Gas Distribution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 Vuong</dc:creator>
  <cp:lastModifiedBy>Denbow, Kimberly</cp:lastModifiedBy>
  <cp:revision>79</cp:revision>
  <cp:lastPrinted>2015-06-30T17:09:11Z</cp:lastPrinted>
  <dcterms:created xsi:type="dcterms:W3CDTF">2015-04-09T19:38:33Z</dcterms:created>
  <dcterms:modified xsi:type="dcterms:W3CDTF">2016-12-16T14:35:12Z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