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9" r:id="rId2"/>
  </p:sldMasterIdLst>
  <p:notesMasterIdLst>
    <p:notesMasterId r:id="rId20"/>
  </p:notesMasterIdLst>
  <p:handoutMasterIdLst>
    <p:handoutMasterId r:id="rId21"/>
  </p:handoutMasterIdLst>
  <p:sldIdLst>
    <p:sldId id="257" r:id="rId3"/>
    <p:sldId id="266" r:id="rId4"/>
    <p:sldId id="269" r:id="rId5"/>
    <p:sldId id="273" r:id="rId6"/>
    <p:sldId id="303" r:id="rId7"/>
    <p:sldId id="274" r:id="rId8"/>
    <p:sldId id="302" r:id="rId9"/>
    <p:sldId id="301" r:id="rId10"/>
    <p:sldId id="298" r:id="rId11"/>
    <p:sldId id="300" r:id="rId12"/>
    <p:sldId id="296" r:id="rId13"/>
    <p:sldId id="299" r:id="rId14"/>
    <p:sldId id="283" r:id="rId15"/>
    <p:sldId id="276" r:id="rId16"/>
    <p:sldId id="297" r:id="rId17"/>
    <p:sldId id="286" r:id="rId18"/>
    <p:sldId id="284" r:id="rId19"/>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w Cen MT"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Tw Cen MT"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Tw Cen MT"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Tw Cen MT"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Tw Cen MT" charset="0"/>
        <a:ea typeface="ＭＳ Ｐゴシック" charset="-128"/>
        <a:cs typeface="+mn-cs"/>
      </a:defRPr>
    </a:lvl5pPr>
    <a:lvl6pPr marL="2286000" algn="l" defTabSz="914400" rtl="0" eaLnBrk="1" latinLnBrk="0" hangingPunct="1">
      <a:defRPr kern="1200">
        <a:solidFill>
          <a:schemeClr val="tx1"/>
        </a:solidFill>
        <a:latin typeface="Tw Cen MT" charset="0"/>
        <a:ea typeface="ＭＳ Ｐゴシック" charset="-128"/>
        <a:cs typeface="+mn-cs"/>
      </a:defRPr>
    </a:lvl6pPr>
    <a:lvl7pPr marL="2743200" algn="l" defTabSz="914400" rtl="0" eaLnBrk="1" latinLnBrk="0" hangingPunct="1">
      <a:defRPr kern="1200">
        <a:solidFill>
          <a:schemeClr val="tx1"/>
        </a:solidFill>
        <a:latin typeface="Tw Cen MT" charset="0"/>
        <a:ea typeface="ＭＳ Ｐゴシック" charset="-128"/>
        <a:cs typeface="+mn-cs"/>
      </a:defRPr>
    </a:lvl7pPr>
    <a:lvl8pPr marL="3200400" algn="l" defTabSz="914400" rtl="0" eaLnBrk="1" latinLnBrk="0" hangingPunct="1">
      <a:defRPr kern="1200">
        <a:solidFill>
          <a:schemeClr val="tx1"/>
        </a:solidFill>
        <a:latin typeface="Tw Cen MT" charset="0"/>
        <a:ea typeface="ＭＳ Ｐゴシック" charset="-128"/>
        <a:cs typeface="+mn-cs"/>
      </a:defRPr>
    </a:lvl8pPr>
    <a:lvl9pPr marL="3657600" algn="l" defTabSz="914400" rtl="0" eaLnBrk="1" latinLnBrk="0" hangingPunct="1">
      <a:defRPr kern="1200">
        <a:solidFill>
          <a:schemeClr val="tx1"/>
        </a:solidFill>
        <a:latin typeface="Tw Cen MT" charset="0"/>
        <a:ea typeface="ＭＳ Ｐゴシック" charset="-128"/>
        <a:cs typeface="+mn-cs"/>
      </a:defRPr>
    </a:lvl9pPr>
  </p:defaultTextStyle>
  <p:extLst>
    <p:ext uri="{EFAFB233-063F-42B5-8137-9DF3F51BA10A}">
      <p15:sldGuideLst xmlns:p15="http://schemas.microsoft.com/office/powerpoint/2012/main">
        <p15:guide id="1" orient="horz" pos="8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2A"/>
    <a:srgbClr val="21314D"/>
    <a:srgbClr val="8597C1"/>
    <a:srgbClr val="92A2BD"/>
    <a:srgbClr val="F0E0DF"/>
    <a:srgbClr val="F8E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D084D-92F9-478F-A4BD-BD225FE6EEB6}" v="2" dt="2023-09-14T15:12:55.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6642" autoAdjust="0"/>
  </p:normalViewPr>
  <p:slideViewPr>
    <p:cSldViewPr>
      <p:cViewPr varScale="1">
        <p:scale>
          <a:sx n="112" d="100"/>
          <a:sy n="112" d="100"/>
        </p:scale>
        <p:origin x="1560" y="96"/>
      </p:cViewPr>
      <p:guideLst>
        <p:guide orient="horz" pos="8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6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venir Next Regular" charset="0"/>
                <a:ea typeface="ＭＳ Ｐゴシック" charset="0"/>
              </a:defRPr>
            </a:lvl1pPr>
          </a:lstStyle>
          <a:p>
            <a:pPr>
              <a:defRPr/>
            </a:pPr>
            <a:endParaRPr lang="en-US" dirty="0">
              <a:latin typeface="Arial" charset="0"/>
            </a:endParaRPr>
          </a:p>
        </p:txBody>
      </p:sp>
      <p:sp>
        <p:nvSpPr>
          <p:cNvPr id="3" name="Date Placeholder 2"/>
          <p:cNvSpPr>
            <a:spLocks noGrp="1"/>
          </p:cNvSpPr>
          <p:nvPr>
            <p:ph type="dt" sz="quarter" idx="1"/>
          </p:nvPr>
        </p:nvSpPr>
        <p:spPr>
          <a:xfrm>
            <a:off x="3885010"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venir Next Regular" charset="0"/>
              </a:defRPr>
            </a:lvl1pPr>
          </a:lstStyle>
          <a:p>
            <a:pPr>
              <a:defRPr/>
            </a:pPr>
            <a:fld id="{9D668E63-515E-2D42-9C45-1C0CF6D606F4}" type="datetimeFigureOut">
              <a:rPr lang="en-US" altLang="en-US">
                <a:latin typeface="Arial" charset="0"/>
              </a:rPr>
              <a:pPr>
                <a:defRPr/>
              </a:pPr>
              <a:t>9/14/2023</a:t>
            </a:fld>
            <a:endParaRPr lang="en-US" altLang="en-US" dirty="0">
              <a:latin typeface="Arial" charset="0"/>
            </a:endParaRPr>
          </a:p>
        </p:txBody>
      </p:sp>
      <p:sp>
        <p:nvSpPr>
          <p:cNvPr id="4" name="Footer Placeholder 3"/>
          <p:cNvSpPr>
            <a:spLocks noGrp="1"/>
          </p:cNvSpPr>
          <p:nvPr>
            <p:ph type="ftr" sz="quarter" idx="2"/>
          </p:nvPr>
        </p:nvSpPr>
        <p:spPr>
          <a:xfrm>
            <a:off x="0" y="8829429"/>
            <a:ext cx="2971800" cy="46482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venir Next Regular" charset="0"/>
                <a:ea typeface="ＭＳ Ｐゴシック" charset="0"/>
              </a:defRPr>
            </a:lvl1pPr>
          </a:lstStyle>
          <a:p>
            <a:pPr>
              <a:defRPr/>
            </a:pPr>
            <a:endParaRPr lang="en-US" dirty="0">
              <a:latin typeface="Arial" charset="0"/>
            </a:endParaRPr>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venir Next Regular" charset="0"/>
              </a:defRPr>
            </a:lvl1pPr>
          </a:lstStyle>
          <a:p>
            <a:pPr>
              <a:defRPr/>
            </a:pPr>
            <a:fld id="{975E8057-58E3-CA40-BEDA-E794DC318CCE}" type="slidenum">
              <a:rPr lang="en-US" altLang="en-US">
                <a:latin typeface="Arial" charset="0"/>
              </a:rPr>
              <a:pPr>
                <a:defRPr/>
              </a:pPr>
              <a:t>‹#›</a:t>
            </a:fld>
            <a:endParaRPr lang="en-US" altLang="en-US" dirty="0">
              <a:latin typeface="Arial" charset="0"/>
            </a:endParaRPr>
          </a:p>
        </p:txBody>
      </p:sp>
    </p:spTree>
    <p:extLst>
      <p:ext uri="{BB962C8B-B14F-4D97-AF65-F5344CB8AC3E}">
        <p14:creationId xmlns:p14="http://schemas.microsoft.com/office/powerpoint/2010/main" val="27611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eaLnBrk="1" hangingPunct="1">
              <a:defRPr sz="1200" b="0" i="0">
                <a:latin typeface="Arial" charset="0"/>
                <a:ea typeface="ＭＳ Ｐゴシック" charset="0"/>
              </a:defRPr>
            </a:lvl1pPr>
          </a:lstStyle>
          <a:p>
            <a:pPr>
              <a:defRPr/>
            </a:pPr>
            <a:endParaRPr lang="en-US" dirty="0"/>
          </a:p>
        </p:txBody>
      </p:sp>
      <p:sp>
        <p:nvSpPr>
          <p:cNvPr id="3" name="Date Placeholder 2"/>
          <p:cNvSpPr>
            <a:spLocks noGrp="1"/>
          </p:cNvSpPr>
          <p:nvPr>
            <p:ph type="dt" idx="1"/>
          </p:nvPr>
        </p:nvSpPr>
        <p:spPr>
          <a:xfrm>
            <a:off x="3885010"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b="0" i="0">
                <a:latin typeface="Arial" charset="0"/>
              </a:defRPr>
            </a:lvl1pPr>
          </a:lstStyle>
          <a:p>
            <a:pPr>
              <a:defRPr/>
            </a:pPr>
            <a:fld id="{6BB2F4F0-AA86-454D-97B6-3A7B4DAC5C15}" type="datetimeFigureOut">
              <a:rPr lang="en-US" altLang="en-US" smtClean="0"/>
              <a:pPr>
                <a:defRPr/>
              </a:pPr>
              <a:t>9/14/2023</a:t>
            </a:fld>
            <a:endParaRPr lang="en-US" alt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429"/>
            <a:ext cx="2971800" cy="464820"/>
          </a:xfrm>
          <a:prstGeom prst="rect">
            <a:avLst/>
          </a:prstGeom>
        </p:spPr>
        <p:txBody>
          <a:bodyPr vert="horz" wrap="square" lIns="91440" tIns="45720" rIns="91440" bIns="45720" numCol="1" anchor="b" anchorCtr="0" compatLnSpc="1">
            <a:prstTxWarp prst="textNoShape">
              <a:avLst/>
            </a:prstTxWarp>
          </a:bodyPr>
          <a:lstStyle>
            <a:lvl1pPr eaLnBrk="1" hangingPunct="1">
              <a:defRPr sz="1200" b="0" i="0">
                <a:latin typeface="Arial" charset="0"/>
                <a:ea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885010" y="8829429"/>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i="0">
                <a:latin typeface="Arial" charset="0"/>
              </a:defRPr>
            </a:lvl1pPr>
          </a:lstStyle>
          <a:p>
            <a:pPr>
              <a:defRPr/>
            </a:pPr>
            <a:fld id="{58BCC93A-B4E8-004B-8BCD-530311919412}" type="slidenum">
              <a:rPr lang="en-US" altLang="en-US" smtClean="0"/>
              <a:pPr>
                <a:defRPr/>
              </a:pPr>
              <a:t>‹#›</a:t>
            </a:fld>
            <a:endParaRPr lang="en-US" altLang="en-US" dirty="0"/>
          </a:p>
        </p:txBody>
      </p:sp>
    </p:spTree>
    <p:extLst>
      <p:ext uri="{BB962C8B-B14F-4D97-AF65-F5344CB8AC3E}">
        <p14:creationId xmlns:p14="http://schemas.microsoft.com/office/powerpoint/2010/main" val="49040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b="0" i="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b="0" i="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b="0" i="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b="0" i="0" kern="1200">
        <a:solidFill>
          <a:schemeClr val="tx1"/>
        </a:solidFill>
        <a:latin typeface="Arial" charset="0"/>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My name is Steve Sonnenberg. I am a Professor at Colorado School of Mines. I am also the Director of Potential Gas Agency. Today I will present to you the key results from the latest Report of the Potential Gas Committee on the Potential Supply of Natural Gas in the U.S.</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1</a:t>
            </a:fld>
            <a:endParaRPr lang="en-US" altLang="en-US" dirty="0"/>
          </a:p>
        </p:txBody>
      </p:sp>
    </p:spTree>
    <p:extLst>
      <p:ext uri="{BB962C8B-B14F-4D97-AF65-F5344CB8AC3E}">
        <p14:creationId xmlns:p14="http://schemas.microsoft.com/office/powerpoint/2010/main" val="423306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recoverable natural gas resources for US, traditional and coalbed gas, 1988-2022 (mean values bcf).</a:t>
            </a:r>
          </a:p>
        </p:txBody>
      </p:sp>
      <p:sp>
        <p:nvSpPr>
          <p:cNvPr id="4" name="Slide Number Placeholder 3"/>
          <p:cNvSpPr>
            <a:spLocks noGrp="1"/>
          </p:cNvSpPr>
          <p:nvPr>
            <p:ph type="sldNum" sz="quarter" idx="5"/>
          </p:nvPr>
        </p:nvSpPr>
        <p:spPr/>
        <p:txBody>
          <a:bodyPr/>
          <a:lstStyle/>
          <a:p>
            <a:pPr>
              <a:defRPr/>
            </a:pPr>
            <a:fld id="{58BCC93A-B4E8-004B-8BCD-530311919412}" type="slidenum">
              <a:rPr lang="en-US" altLang="en-US" smtClean="0"/>
              <a:pPr>
                <a:defRPr/>
              </a:pPr>
              <a:t>11</a:t>
            </a:fld>
            <a:endParaRPr lang="en-US" altLang="en-US" dirty="0"/>
          </a:p>
        </p:txBody>
      </p:sp>
    </p:spTree>
    <p:extLst>
      <p:ext uri="{BB962C8B-B14F-4D97-AF65-F5344CB8AC3E}">
        <p14:creationId xmlns:p14="http://schemas.microsoft.com/office/powerpoint/2010/main" val="136445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Potential Gas Committee Work Areas and geologic provinces, showing PGC’s year-end 2022 assessments of total Traditional gas</a:t>
            </a:r>
          </a:p>
          <a:p>
            <a:pPr algn="l"/>
            <a:r>
              <a:rPr lang="en-US" sz="1800" b="1" i="0" u="none" strike="noStrike" baseline="0" dirty="0">
                <a:latin typeface="TimesNewRomanPS-BoldMT"/>
              </a:rPr>
              <a:t>resources by area (mean values, billion cubic feet) with a summary of national Probable, Possible and Speculative totals and grand totals.</a:t>
            </a:r>
            <a:endParaRPr lang="en-US" dirty="0"/>
          </a:p>
        </p:txBody>
      </p:sp>
      <p:sp>
        <p:nvSpPr>
          <p:cNvPr id="4" name="Slide Number Placeholder 3"/>
          <p:cNvSpPr>
            <a:spLocks noGrp="1"/>
          </p:cNvSpPr>
          <p:nvPr>
            <p:ph type="sldNum" sz="quarter" idx="5"/>
          </p:nvPr>
        </p:nvSpPr>
        <p:spPr/>
        <p:txBody>
          <a:bodyPr/>
          <a:lstStyle/>
          <a:p>
            <a:pPr>
              <a:defRPr/>
            </a:pPr>
            <a:fld id="{58BCC93A-B4E8-004B-8BCD-530311919412}" type="slidenum">
              <a:rPr lang="en-US" altLang="en-US" smtClean="0"/>
              <a:pPr>
                <a:defRPr/>
              </a:pPr>
              <a:t>12</a:t>
            </a:fld>
            <a:endParaRPr lang="en-US" altLang="en-US" dirty="0"/>
          </a:p>
        </p:txBody>
      </p:sp>
    </p:spTree>
    <p:extLst>
      <p:ext uri="{BB962C8B-B14F-4D97-AF65-F5344CB8AC3E}">
        <p14:creationId xmlns:p14="http://schemas.microsoft.com/office/powerpoint/2010/main" val="165725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table we rank our assessment areas according to their</a:t>
            </a:r>
            <a:r>
              <a:rPr lang="en-US" baseline="0" dirty="0"/>
              <a:t> mean technically recoverable gas volumes. Atlantic area is #1 with about 39% of total U.S. gas. Mid-Continent is about 18%, followed by Rocky Mountain at 17% and Gulf Coast at about 16%. The other 3 areas together have only about 10% of U.S. gas resources.</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13</a:t>
            </a:fld>
            <a:endParaRPr lang="en-US" altLang="en-US" dirty="0"/>
          </a:p>
        </p:txBody>
      </p:sp>
    </p:spTree>
    <p:extLst>
      <p:ext uri="{BB962C8B-B14F-4D97-AF65-F5344CB8AC3E}">
        <p14:creationId xmlns:p14="http://schemas.microsoft.com/office/powerpoint/2010/main" val="230742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here are the results. We assessed traditional gas resources at about 3,196 tcf of mean technically recoverable resources. In addition, there is about 157 tcf of coalbed gas resources. The sum of these</a:t>
            </a:r>
            <a:r>
              <a:rPr lang="en-US" baseline="0" dirty="0"/>
              <a:t> two values is the total gas resources. We then add proved gas reserves estimated by EIA and get future gas supply of about 3,978 tcf.</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14</a:t>
            </a:fld>
            <a:endParaRPr lang="en-US" altLang="en-US" dirty="0"/>
          </a:p>
        </p:txBody>
      </p:sp>
    </p:spTree>
    <p:extLst>
      <p:ext uri="{BB962C8B-B14F-4D97-AF65-F5344CB8AC3E}">
        <p14:creationId xmlns:p14="http://schemas.microsoft.com/office/powerpoint/2010/main" val="38340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Gas Committee’s historical determinations of future supply and ultimately recoverable resources of natural gas in the United States, 1988 through 2022 (trillion cubic feet). Proved reserves and cumulative production from EIA.</a:t>
            </a:r>
          </a:p>
        </p:txBody>
      </p:sp>
      <p:sp>
        <p:nvSpPr>
          <p:cNvPr id="4" name="Slide Number Placeholder 3"/>
          <p:cNvSpPr>
            <a:spLocks noGrp="1"/>
          </p:cNvSpPr>
          <p:nvPr>
            <p:ph type="sldNum" sz="quarter" idx="5"/>
          </p:nvPr>
        </p:nvSpPr>
        <p:spPr/>
        <p:txBody>
          <a:bodyPr/>
          <a:lstStyle/>
          <a:p>
            <a:pPr>
              <a:defRPr/>
            </a:pPr>
            <a:fld id="{58BCC93A-B4E8-004B-8BCD-530311919412}" type="slidenum">
              <a:rPr lang="en-US" altLang="en-US" smtClean="0"/>
              <a:pPr>
                <a:defRPr/>
              </a:pPr>
              <a:t>15</a:t>
            </a:fld>
            <a:endParaRPr lang="en-US" altLang="en-US" dirty="0"/>
          </a:p>
        </p:txBody>
      </p:sp>
    </p:spTree>
    <p:extLst>
      <p:ext uri="{BB962C8B-B14F-4D97-AF65-F5344CB8AC3E}">
        <p14:creationId xmlns:p14="http://schemas.microsoft.com/office/powerpoint/2010/main" val="341225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assess</a:t>
            </a:r>
            <a:r>
              <a:rPr lang="en-US" baseline="0" dirty="0"/>
              <a:t> that there are 3,352 Tcf of total gas resources in the U.S. Atlantic area has the lion share of gas resources, about 40% of U.S. total resources. Shale plays contribute very large resources, about 60% of total. When we add reserves and resources together, we have future gas supply, which now stands at record 3,978 Tcf. This is small increase over the previous assessment.</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16</a:t>
            </a:fld>
            <a:endParaRPr lang="en-US" altLang="en-US" dirty="0"/>
          </a:p>
        </p:txBody>
      </p:sp>
    </p:spTree>
    <p:extLst>
      <p:ext uri="{BB962C8B-B14F-4D97-AF65-F5344CB8AC3E}">
        <p14:creationId xmlns:p14="http://schemas.microsoft.com/office/powerpoint/2010/main" val="160980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itself has about 109</a:t>
            </a:r>
            <a:r>
              <a:rPr lang="en-US" baseline="0" dirty="0"/>
              <a:t> pages of valuable information. People who want to know more about our latest gas assessment, can obtain this report by contacting me at Potential Gas Agency. Thank you very much for your attention and I will be happy to take questions.</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17</a:t>
            </a:fld>
            <a:endParaRPr lang="en-US" altLang="en-US" dirty="0"/>
          </a:p>
        </p:txBody>
      </p:sp>
    </p:spTree>
    <p:extLst>
      <p:ext uri="{BB962C8B-B14F-4D97-AF65-F5344CB8AC3E}">
        <p14:creationId xmlns:p14="http://schemas.microsoft.com/office/powerpoint/2010/main" val="114094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a:t>
            </a:r>
            <a:r>
              <a:rPr lang="en-US" baseline="0" dirty="0"/>
              <a:t> our key messages. I would like you to know that Potential Gas Committee is a non-profit organization of about 80 volunteer geoscientists and engineers. The Committee produces assessments of technically recoverable natural gases in the U.S. The first such report was published in 1964. We publish a new report every 2 years.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year we produced a new Report with assessments as of year-end 2022. Here are our main results. The total U.S. technically recoverable gas resources now stand at 3,352 Tcf. This is the mean value. This is 15.5 Tcf or 0.5% less than in the previous assessment done 2 years ago. We assess different types of reservoirs. Among them, shale reservoirs are very important as gas resources in these reservoirs account for 62% of total gas resources. When we combine resources assessed by the PGC with the reserves assessed by Energy Information Agency (EIA), we gat the total future supply of natural gas in the U.S., which now stands at 3,523 Tcf.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Let’s now discuss PGC and the assessment in more details.</a:t>
            </a:r>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2</a:t>
            </a:fld>
            <a:endParaRPr lang="en-US" altLang="en-US" dirty="0"/>
          </a:p>
        </p:txBody>
      </p:sp>
    </p:spTree>
    <p:extLst>
      <p:ext uri="{BB962C8B-B14F-4D97-AF65-F5344CB8AC3E}">
        <p14:creationId xmlns:p14="http://schemas.microsoft.com/office/powerpoint/2010/main" val="14168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how we are organized to produce the assessment. The Potential Gas Committee or PGC is a non-profit organization of about 80 volunteers. These people are engineers and geoscientists who are very experienced in resource assessments and we are very grateful for the time and expertise that they provide.</a:t>
            </a:r>
          </a:p>
          <a:p>
            <a:endParaRPr lang="en-US" baseline="0" dirty="0"/>
          </a:p>
          <a:p>
            <a:r>
              <a:rPr lang="en-US" baseline="0" dirty="0"/>
              <a:t>The Committee is led by Kris Carter, who is our President and General Chairperson and the Board is chaired by Doug Patchen. Both of them are present today and will be happy to answer your questions later. The role of PGC is to recruit volunteers, develop assessment procedures, do the assessments and prepare the report. Now, the Potential Gas Agency or PGA at Colorado School of Mines was created in 1965 to help PGC with the assessments. I am the fifth Director of the Agency and I started in this role last year. The main goal of the Agency is to provide technical guidance and assurance to the Committee, and review and publish the report.</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3</a:t>
            </a:fld>
            <a:endParaRPr lang="en-US" altLang="en-US" dirty="0"/>
          </a:p>
        </p:txBody>
      </p:sp>
    </p:spTree>
    <p:extLst>
      <p:ext uri="{BB962C8B-B14F-4D97-AF65-F5344CB8AC3E}">
        <p14:creationId xmlns:p14="http://schemas.microsoft.com/office/powerpoint/2010/main" val="391245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a:t>
            </a:r>
            <a:r>
              <a:rPr lang="en-US" baseline="0" dirty="0"/>
              <a:t> assess the future supply of natural gas. Let’s clarify some terms that you will see today. There is total gas, but only a portion of it is technically recoverable. Some of that technically recoverable gas is discovered, but some of it is not. Some gas accumulations are discovered and confirmed by appraisal. Some of the confirmed gas is already produced, so it goes into this bucket of cumulative production. Some of the confirmed gas is not produced yet, but it is economically recoverable and it is just waiting to be produced. This gas sits in the bucket of Proved Reserves. If the gas is not fully appraised, for example if it is located in field extensions or in the new pools of the discovered field, then this is probable resource. Among undiscovered gas, we have possible resources, which we think may exist in the new fields in the proven basins and plays. And we have Speculative resources, which we think may exist in the new plays and new basins.</a:t>
            </a:r>
            <a:r>
              <a:rPr lang="en-US" dirty="0"/>
              <a:t> As we move from left</a:t>
            </a:r>
            <a:r>
              <a:rPr lang="en-US" baseline="0" dirty="0"/>
              <a:t> side of this diagram to the right side, we have d</a:t>
            </a:r>
            <a:r>
              <a:rPr lang="en-US" dirty="0"/>
              <a:t>ecreasing certainty</a:t>
            </a:r>
            <a:r>
              <a:rPr lang="en-US" baseline="0" dirty="0"/>
              <a:t> and availability of geological and engineering data. At PGC we assess the Probable, Possible and Speculative resources. Then we use EIA estimate of Proved Reserves to calculate the total Future Supply of Natural Gas.</a:t>
            </a:r>
          </a:p>
          <a:p>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4</a:t>
            </a:fld>
            <a:endParaRPr lang="en-US" altLang="en-US" dirty="0"/>
          </a:p>
        </p:txBody>
      </p:sp>
    </p:spTree>
    <p:extLst>
      <p:ext uri="{BB962C8B-B14F-4D97-AF65-F5344CB8AC3E}">
        <p14:creationId xmlns:p14="http://schemas.microsoft.com/office/powerpoint/2010/main" val="17699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assessment, we split the U.S. into 7 work areas</a:t>
            </a:r>
            <a:r>
              <a:rPr lang="en-US" baseline="0" dirty="0"/>
              <a:t> and 90 geological provinces. On this map you can see these provinces outlined with the thin red boundaries and labeled with P and numbers, for example P-120 for the Appalachian basin. The provinces are grouped into 7 areas, specifically Atlantic, North Central, Gulf Coast, Mid-Continent, Rocky Mountain, Pacific and Alaska. We make the assessments for both onshore and offshore, for shallow and deep reservoirs. We assess Traditional reservoirs, including conventional, tight and shale reservoirs and also coalbed gas or CBM.</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5</a:t>
            </a:fld>
            <a:endParaRPr lang="en-US" altLang="en-US" dirty="0"/>
          </a:p>
        </p:txBody>
      </p:sp>
    </p:spTree>
    <p:extLst>
      <p:ext uri="{BB962C8B-B14F-4D97-AF65-F5344CB8AC3E}">
        <p14:creationId xmlns:p14="http://schemas.microsoft.com/office/powerpoint/2010/main" val="98475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our methodology. We start at the level of the geological provinces. As you remember from the previous slide there are 90 of them. We rely on publically-available data. Initial assessment is produced by our volunteer geoscientists and engineers.</a:t>
            </a:r>
            <a:r>
              <a:rPr lang="en-US" baseline="0" dirty="0"/>
              <a:t> Then we have peer-reviews and group discussions to QC and assure the numbers. As a result, we get Minimum, Most Likely and Maximum resource values for each province. Then we aggregate these province-level values to the level of Area. We use statistical approach, run Monte-Carlo simulation and calculate the full probabilistic distribution of the values, including, most importantly, the Mean values, which we use for reporting. Then we do the next level of statistical aggregation and calculate resources at the national level. We calculate the mean Grand Total value. We also calculate mean values for different types of reservoirs and for different resource categories. We then add the most recent EIA published proved reserves to calculate the future gas supply.</a:t>
            </a:r>
            <a:endParaRPr lang="en-US" dirty="0"/>
          </a:p>
        </p:txBody>
      </p:sp>
      <p:sp>
        <p:nvSpPr>
          <p:cNvPr id="4" name="Slide Number Placeholder 3"/>
          <p:cNvSpPr>
            <a:spLocks noGrp="1"/>
          </p:cNvSpPr>
          <p:nvPr>
            <p:ph type="sldNum" sz="quarter" idx="10"/>
          </p:nvPr>
        </p:nvSpPr>
        <p:spPr/>
        <p:txBody>
          <a:bodyPr/>
          <a:lstStyle/>
          <a:p>
            <a:pPr>
              <a:defRPr/>
            </a:pPr>
            <a:fld id="{58BCC93A-B4E8-004B-8BCD-530311919412}" type="slidenum">
              <a:rPr lang="en-US" altLang="en-US" smtClean="0"/>
              <a:pPr>
                <a:defRPr/>
              </a:pPr>
              <a:t>6</a:t>
            </a:fld>
            <a:endParaRPr lang="en-US" altLang="en-US" dirty="0"/>
          </a:p>
        </p:txBody>
      </p:sp>
    </p:spTree>
    <p:extLst>
      <p:ext uri="{BB962C8B-B14F-4D97-AF65-F5344CB8AC3E}">
        <p14:creationId xmlns:p14="http://schemas.microsoft.com/office/powerpoint/2010/main" val="142092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of natural gas resource as adopted by the Potential Gas Committee.</a:t>
            </a:r>
          </a:p>
        </p:txBody>
      </p:sp>
      <p:sp>
        <p:nvSpPr>
          <p:cNvPr id="4" name="Slide Number Placeholder 3"/>
          <p:cNvSpPr>
            <a:spLocks noGrp="1"/>
          </p:cNvSpPr>
          <p:nvPr>
            <p:ph type="sldNum" sz="quarter" idx="5"/>
          </p:nvPr>
        </p:nvSpPr>
        <p:spPr/>
        <p:txBody>
          <a:bodyPr/>
          <a:lstStyle/>
          <a:p>
            <a:pPr>
              <a:defRPr/>
            </a:pPr>
            <a:fld id="{58BCC93A-B4E8-004B-8BCD-530311919412}" type="slidenum">
              <a:rPr lang="en-US" altLang="en-US" smtClean="0"/>
              <a:pPr>
                <a:defRPr/>
              </a:pPr>
              <a:t>7</a:t>
            </a:fld>
            <a:endParaRPr lang="en-US" altLang="en-US" dirty="0"/>
          </a:p>
        </p:txBody>
      </p:sp>
    </p:spTree>
    <p:extLst>
      <p:ext uri="{BB962C8B-B14F-4D97-AF65-F5344CB8AC3E}">
        <p14:creationId xmlns:p14="http://schemas.microsoft.com/office/powerpoint/2010/main" val="42993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Hypothetical cross section illustrating categories and types of occurrence of potential gas resources.</a:t>
            </a:r>
          </a:p>
        </p:txBody>
      </p:sp>
      <p:sp>
        <p:nvSpPr>
          <p:cNvPr id="4" name="Slide Number Placeholder 3"/>
          <p:cNvSpPr>
            <a:spLocks noGrp="1"/>
          </p:cNvSpPr>
          <p:nvPr>
            <p:ph type="sldNum" sz="quarter" idx="5"/>
          </p:nvPr>
        </p:nvSpPr>
        <p:spPr/>
        <p:txBody>
          <a:bodyPr/>
          <a:lstStyle/>
          <a:p>
            <a:pPr>
              <a:defRPr/>
            </a:pPr>
            <a:fld id="{58BCC93A-B4E8-004B-8BCD-530311919412}" type="slidenum">
              <a:rPr lang="en-US" altLang="en-US" smtClean="0"/>
              <a:pPr>
                <a:defRPr/>
              </a:pPr>
              <a:t>8</a:t>
            </a:fld>
            <a:endParaRPr lang="en-US" altLang="en-US" dirty="0"/>
          </a:p>
        </p:txBody>
      </p:sp>
    </p:spTree>
    <p:extLst>
      <p:ext uri="{BB962C8B-B14F-4D97-AF65-F5344CB8AC3E}">
        <p14:creationId xmlns:p14="http://schemas.microsoft.com/office/powerpoint/2010/main" val="120936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Gas Committee’s historical assessments of Traditional natural gas resources, 1988 through 2022 by category (mean values, probable, possible, speculative), total United States</a:t>
            </a:r>
          </a:p>
        </p:txBody>
      </p:sp>
      <p:sp>
        <p:nvSpPr>
          <p:cNvPr id="4" name="Slide Number Placeholder 3"/>
          <p:cNvSpPr>
            <a:spLocks noGrp="1"/>
          </p:cNvSpPr>
          <p:nvPr>
            <p:ph type="sldNum" sz="quarter" idx="5"/>
          </p:nvPr>
        </p:nvSpPr>
        <p:spPr/>
        <p:txBody>
          <a:bodyPr/>
          <a:lstStyle/>
          <a:p>
            <a:pPr>
              <a:defRPr/>
            </a:pPr>
            <a:fld id="{58BCC93A-B4E8-004B-8BCD-530311919412}" type="slidenum">
              <a:rPr lang="en-US" altLang="en-US" smtClean="0"/>
              <a:pPr>
                <a:defRPr/>
              </a:pPr>
              <a:t>9</a:t>
            </a:fld>
            <a:endParaRPr lang="en-US" altLang="en-US" dirty="0"/>
          </a:p>
        </p:txBody>
      </p:sp>
    </p:spTree>
    <p:extLst>
      <p:ext uri="{BB962C8B-B14F-4D97-AF65-F5344CB8AC3E}">
        <p14:creationId xmlns:p14="http://schemas.microsoft.com/office/powerpoint/2010/main" val="1479206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21314D"/>
        </a:solidFill>
        <a:effectLst/>
      </p:bgPr>
    </p:bg>
    <p:spTree>
      <p:nvGrpSpPr>
        <p:cNvPr id="1" name=""/>
        <p:cNvGrpSpPr/>
        <p:nvPr/>
      </p:nvGrpSpPr>
      <p:grpSpPr>
        <a:xfrm>
          <a:off x="0" y="0"/>
          <a:ext cx="0" cy="0"/>
          <a:chOff x="0" y="0"/>
          <a:chExt cx="0" cy="0"/>
        </a:xfrm>
      </p:grpSpPr>
      <p:sp>
        <p:nvSpPr>
          <p:cNvPr id="4" name="Rectangle 3"/>
          <p:cNvSpPr/>
          <p:nvPr/>
        </p:nvSpPr>
        <p:spPr>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5" name="Rectangle 4"/>
          <p:cNvSpPr/>
          <p:nvPr/>
        </p:nvSpPr>
        <p:spPr>
          <a:xfrm>
            <a:off x="-9525" y="4540250"/>
            <a:ext cx="2249488" cy="534988"/>
          </a:xfrm>
          <a:prstGeom prst="rect">
            <a:avLst/>
          </a:prstGeom>
          <a:solidFill>
            <a:srgbClr val="92A2B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6" name="Rectangle 5"/>
          <p:cNvSpPr/>
          <p:nvPr userDrawn="1"/>
        </p:nvSpPr>
        <p:spPr>
          <a:xfrm>
            <a:off x="2359025" y="4533900"/>
            <a:ext cx="6784975" cy="533400"/>
          </a:xfrm>
          <a:prstGeom prst="rect">
            <a:avLst/>
          </a:prstGeom>
          <a:solidFill>
            <a:srgbClr val="D2492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pic>
        <p:nvPicPr>
          <p:cNvPr id="7" name="Picture 16"/>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743200" y="3559175"/>
            <a:ext cx="59229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Rectangle 11"/>
          <p:cNvSpPr>
            <a:spLocks noGrp="1"/>
          </p:cNvSpPr>
          <p:nvPr>
            <p:ph type="title"/>
          </p:nvPr>
        </p:nvSpPr>
        <p:spPr>
          <a:xfrm>
            <a:off x="1295400" y="1200150"/>
            <a:ext cx="7581900" cy="2038350"/>
          </a:xfrm>
        </p:spPr>
        <p:txBody>
          <a:bodyPr rtlCol="0">
            <a:normAutofit/>
          </a:bodyPr>
          <a:lstStyle>
            <a:lvl1pPr>
              <a:defRPr sz="4000" b="1" i="0" cap="none" baseline="0">
                <a:latin typeface="Arial Bold" charset="0"/>
                <a:ea typeface="Arial Bold" charset="0"/>
                <a:cs typeface="Arial Bold" charset="0"/>
              </a:defRPr>
            </a:lvl1pPr>
            <a:extLst/>
          </a:lstStyle>
          <a:p>
            <a:r>
              <a:rPr lang="en-US"/>
              <a:t>Click to edit Master title style</a:t>
            </a:r>
            <a:endParaRPr lang="en-US" dirty="0"/>
          </a:p>
        </p:txBody>
      </p:sp>
    </p:spTree>
    <p:extLst>
      <p:ext uri="{BB962C8B-B14F-4D97-AF65-F5344CB8AC3E}">
        <p14:creationId xmlns:p14="http://schemas.microsoft.com/office/powerpoint/2010/main" val="7698043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386506-0847-4058-8607-E7B6201058F9}" type="datetime1">
              <a:rPr lang="en-US" altLang="en-US" smtClean="0"/>
              <a:t>9/14/2023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FA1346-F2DE-B34A-AE86-3AF1E7437DF8}" type="slidenum">
              <a:rPr lang="en-US" altLang="en-US"/>
              <a:pPr>
                <a:defRPr/>
              </a:pPr>
              <a:t>‹#›</a:t>
            </a:fld>
            <a:endParaRPr lang="en-US" altLang="en-US"/>
          </a:p>
        </p:txBody>
      </p:sp>
    </p:spTree>
    <p:extLst>
      <p:ext uri="{BB962C8B-B14F-4D97-AF65-F5344CB8AC3E}">
        <p14:creationId xmlns:p14="http://schemas.microsoft.com/office/powerpoint/2010/main" val="155323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629C65-A4CA-4190-8868-AFEB8D6399A2}" type="datetime1">
              <a:rPr lang="en-US" altLang="en-US" smtClean="0"/>
              <a:t>9/14/2023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B0B5B3-DD0F-6245-A90B-BC7CAB499171}" type="slidenum">
              <a:rPr lang="en-US" altLang="en-US"/>
              <a:pPr>
                <a:defRPr/>
              </a:pPr>
              <a:t>‹#›</a:t>
            </a:fld>
            <a:endParaRPr lang="en-US" altLang="en-US"/>
          </a:p>
        </p:txBody>
      </p:sp>
    </p:spTree>
    <p:extLst>
      <p:ext uri="{BB962C8B-B14F-4D97-AF65-F5344CB8AC3E}">
        <p14:creationId xmlns:p14="http://schemas.microsoft.com/office/powerpoint/2010/main" val="38880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91D7350-56CB-4CDD-9577-5A1DFBA4E45F}" type="datetime1">
              <a:rPr lang="en-US" altLang="en-US" smtClean="0"/>
              <a:t>9/14/2023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773633-4115-834E-95ED-BD91573B7E94}" type="slidenum">
              <a:rPr lang="en-US" altLang="en-US"/>
              <a:pPr>
                <a:defRPr/>
              </a:pPr>
              <a:t>‹#›</a:t>
            </a:fld>
            <a:endParaRPr lang="en-US" altLang="en-US"/>
          </a:p>
        </p:txBody>
      </p:sp>
    </p:spTree>
    <p:extLst>
      <p:ext uri="{BB962C8B-B14F-4D97-AF65-F5344CB8AC3E}">
        <p14:creationId xmlns:p14="http://schemas.microsoft.com/office/powerpoint/2010/main" val="208238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E78141-763F-4761-BE33-AA2C073D8527}" type="datetime1">
              <a:rPr lang="en-US" altLang="en-US" smtClean="0"/>
              <a:t>9/14/2023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CA647F-0C55-0E41-932B-CA0AB7EA19A0}" type="slidenum">
              <a:rPr lang="en-US" altLang="en-US"/>
              <a:pPr>
                <a:defRPr/>
              </a:pPr>
              <a:t>‹#›</a:t>
            </a:fld>
            <a:endParaRPr lang="en-US" altLang="en-US"/>
          </a:p>
        </p:txBody>
      </p:sp>
    </p:spTree>
    <p:extLst>
      <p:ext uri="{BB962C8B-B14F-4D97-AF65-F5344CB8AC3E}">
        <p14:creationId xmlns:p14="http://schemas.microsoft.com/office/powerpoint/2010/main" val="1056287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BD549B-B393-4EDC-B6D9-0C79508E6545}" type="datetime1">
              <a:rPr lang="en-US" altLang="en-US" smtClean="0"/>
              <a:t>9/14/2023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F5879B-4972-F14C-A93E-7137C346FF07}" type="slidenum">
              <a:rPr lang="en-US" altLang="en-US"/>
              <a:pPr>
                <a:defRPr/>
              </a:pPr>
              <a:t>‹#›</a:t>
            </a:fld>
            <a:endParaRPr lang="en-US" altLang="en-US"/>
          </a:p>
        </p:txBody>
      </p:sp>
    </p:spTree>
    <p:extLst>
      <p:ext uri="{BB962C8B-B14F-4D97-AF65-F5344CB8AC3E}">
        <p14:creationId xmlns:p14="http://schemas.microsoft.com/office/powerpoint/2010/main" val="192072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7BD97F-2210-41C5-B427-C39F29628249}" type="datetime1">
              <a:rPr lang="en-US" altLang="en-US" smtClean="0"/>
              <a:t>9/14/2023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77F043-2433-CC46-BA5D-F71A7F6C182E}" type="slidenum">
              <a:rPr lang="en-US" altLang="en-US"/>
              <a:pPr>
                <a:defRPr/>
              </a:pPr>
              <a:t>‹#›</a:t>
            </a:fld>
            <a:endParaRPr lang="en-US" altLang="en-US"/>
          </a:p>
        </p:txBody>
      </p:sp>
    </p:spTree>
    <p:extLst>
      <p:ext uri="{BB962C8B-B14F-4D97-AF65-F5344CB8AC3E}">
        <p14:creationId xmlns:p14="http://schemas.microsoft.com/office/powerpoint/2010/main" val="63670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93C31F-E1CC-4E96-8BEF-B05401C093B3}" type="datetime1">
              <a:rPr lang="en-US" altLang="en-US" smtClean="0"/>
              <a:t>9/14/2023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6EF3FF-2C25-A243-924B-AB3E09F08267}" type="slidenum">
              <a:rPr lang="en-US" altLang="en-US"/>
              <a:pPr>
                <a:defRPr/>
              </a:pPr>
              <a:t>‹#›</a:t>
            </a:fld>
            <a:endParaRPr lang="en-US" altLang="en-US"/>
          </a:p>
        </p:txBody>
      </p:sp>
    </p:spTree>
    <p:extLst>
      <p:ext uri="{BB962C8B-B14F-4D97-AF65-F5344CB8AC3E}">
        <p14:creationId xmlns:p14="http://schemas.microsoft.com/office/powerpoint/2010/main" val="243502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47B05F-BFEB-4106-9B10-EFCCEDC80F9D}" type="datetime1">
              <a:rPr lang="en-US" altLang="en-US" smtClean="0"/>
              <a:t>9/14/2023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EEC104-BA10-9A4F-B3D6-AD52565F61C8}" type="slidenum">
              <a:rPr lang="en-US" altLang="en-US"/>
              <a:pPr>
                <a:defRPr/>
              </a:pPr>
              <a:t>‹#›</a:t>
            </a:fld>
            <a:endParaRPr lang="en-US" altLang="en-US"/>
          </a:p>
        </p:txBody>
      </p:sp>
    </p:spTree>
    <p:extLst>
      <p:ext uri="{BB962C8B-B14F-4D97-AF65-F5344CB8AC3E}">
        <p14:creationId xmlns:p14="http://schemas.microsoft.com/office/powerpoint/2010/main" val="1593783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EAD834-8E2D-44AC-9A0A-770AE38387FA}" type="datetime1">
              <a:rPr lang="en-US" altLang="en-US" smtClean="0"/>
              <a:t>9/14/2023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48022-CB70-0D4B-A753-E5C9820677B0}" type="slidenum">
              <a:rPr lang="en-US" altLang="en-US"/>
              <a:pPr>
                <a:defRPr/>
              </a:pPr>
              <a:t>‹#›</a:t>
            </a:fld>
            <a:endParaRPr lang="en-US" altLang="en-US"/>
          </a:p>
        </p:txBody>
      </p:sp>
    </p:spTree>
    <p:extLst>
      <p:ext uri="{BB962C8B-B14F-4D97-AF65-F5344CB8AC3E}">
        <p14:creationId xmlns:p14="http://schemas.microsoft.com/office/powerpoint/2010/main" val="1155251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D3029D-6D0F-4D89-8304-25973AAFD971}" type="datetime1">
              <a:rPr lang="en-US" altLang="en-US" smtClean="0"/>
              <a:t>9/14/2023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5177AC-0939-6C47-BCCD-CE9AA960BD34}" type="slidenum">
              <a:rPr lang="en-US" altLang="en-US"/>
              <a:pPr>
                <a:defRPr/>
              </a:pPr>
              <a:t>‹#›</a:t>
            </a:fld>
            <a:endParaRPr lang="en-US" altLang="en-US"/>
          </a:p>
        </p:txBody>
      </p:sp>
    </p:spTree>
    <p:extLst>
      <p:ext uri="{BB962C8B-B14F-4D97-AF65-F5344CB8AC3E}">
        <p14:creationId xmlns:p14="http://schemas.microsoft.com/office/powerpoint/2010/main" val="9082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11" descr="Mines_EEE_swirl_4CP_R.jpg"/>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6096000" y="4705350"/>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Grp="1"/>
          </p:cNvSpPr>
          <p:nvPr>
            <p:ph type="title"/>
          </p:nvPr>
        </p:nvSpPr>
        <p:spPr/>
        <p:txBody>
          <a:bodyPr>
            <a:normAutofit/>
          </a:bodyPr>
          <a:lstStyle>
            <a:lvl1pPr>
              <a:defRPr sz="3200" b="1" i="0">
                <a:latin typeface="Arial Bold" charset="0"/>
                <a:ea typeface="Arial Bold" charset="0"/>
                <a:cs typeface="Arial Bold" charset="0"/>
              </a:defRPr>
            </a:lvl1pPr>
            <a:extLst/>
          </a:lstStyle>
          <a:p>
            <a:r>
              <a:rPr lang="en-US"/>
              <a:t>Click to edit Master title style</a:t>
            </a:r>
            <a:endParaRPr lang="en-US" dirty="0"/>
          </a:p>
        </p:txBody>
      </p:sp>
      <p:sp>
        <p:nvSpPr>
          <p:cNvPr id="7" name="Rectangle 6"/>
          <p:cNvSpPr>
            <a:spLocks noGrp="1"/>
          </p:cNvSpPr>
          <p:nvPr>
            <p:ph sz="quarter" idx="13"/>
          </p:nvPr>
        </p:nvSpPr>
        <p:spPr>
          <a:xfrm>
            <a:off x="609600" y="1352550"/>
            <a:ext cx="8153400" cy="3276600"/>
          </a:xfrm>
        </p:spPr>
        <p:txBody>
          <a:bodyPr>
            <a:normAutofit/>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dt" sz="half" idx="14"/>
          </p:nvPr>
        </p:nvSpPr>
        <p:spPr/>
        <p:txBody>
          <a:bodyPr/>
          <a:lstStyle>
            <a:lvl1pPr>
              <a:defRPr b="0" i="0">
                <a:latin typeface="Arial" charset="0"/>
              </a:defRPr>
            </a:lvl1pPr>
          </a:lstStyle>
          <a:p>
            <a:pPr>
              <a:defRPr/>
            </a:pPr>
            <a:fld id="{3B26A876-73F9-4E2C-8FD0-1CA310B1F507}" type="datetime1">
              <a:rPr lang="en-US" altLang="en-US" smtClean="0"/>
              <a:t>9/14/2023</a:t>
            </a:fld>
            <a:endParaRPr lang="en-US" altLang="en-US" dirty="0"/>
          </a:p>
        </p:txBody>
      </p:sp>
      <p:sp>
        <p:nvSpPr>
          <p:cNvPr id="6" name="Rectangle 5"/>
          <p:cNvSpPr>
            <a:spLocks noGrp="1"/>
          </p:cNvSpPr>
          <p:nvPr>
            <p:ph type="sldNum" sz="quarter" idx="15"/>
          </p:nvPr>
        </p:nvSpPr>
        <p:spPr/>
        <p:txBody>
          <a:bodyPr/>
          <a:lstStyle>
            <a:lvl1pPr>
              <a:defRPr b="1"/>
            </a:lvl1pPr>
          </a:lstStyle>
          <a:p>
            <a:pPr>
              <a:defRPr/>
            </a:pPr>
            <a:fld id="{8BB58D88-5976-7B46-9A89-E2C32D36B7D1}" type="slidenum">
              <a:rPr lang="en-US" altLang="en-US"/>
              <a:pPr>
                <a:defRPr/>
              </a:pPr>
              <a:t>‹#›</a:t>
            </a:fld>
            <a:endParaRPr lang="en-US" altLang="en-US" b="0"/>
          </a:p>
        </p:txBody>
      </p:sp>
    </p:spTree>
    <p:extLst>
      <p:ext uri="{BB962C8B-B14F-4D97-AF65-F5344CB8AC3E}">
        <p14:creationId xmlns:p14="http://schemas.microsoft.com/office/powerpoint/2010/main" val="165981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5"/>
          </p:nvPr>
        </p:nvSpPr>
        <p:spPr/>
        <p:txBody>
          <a:bodyPr/>
          <a:lstStyle>
            <a:lvl1pPr>
              <a:defRPr b="1"/>
            </a:lvl1pPr>
          </a:lstStyle>
          <a:p>
            <a:pPr>
              <a:defRPr/>
            </a:pPr>
            <a:fld id="{FD677AB3-C1B8-5848-AA32-FFCC8CFFF67A}" type="slidenum">
              <a:rPr lang="en-US" altLang="en-US"/>
              <a:pPr>
                <a:defRPr/>
              </a:pPr>
              <a:t>‹#›</a:t>
            </a:fld>
            <a:endParaRPr lang="en-US" altLang="en-US" b="0"/>
          </a:p>
        </p:txBody>
      </p:sp>
    </p:spTree>
    <p:extLst>
      <p:ext uri="{BB962C8B-B14F-4D97-AF65-F5344CB8AC3E}">
        <p14:creationId xmlns:p14="http://schemas.microsoft.com/office/powerpoint/2010/main" val="74105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8"/>
          </p:nvPr>
        </p:nvSpPr>
        <p:spPr>
          <a:xfrm>
            <a:off x="609600" y="1362287"/>
            <a:ext cx="3886200" cy="530352"/>
          </a:xfrm>
          <a:solidFill>
            <a:srgbClr val="92A2BD"/>
          </a:solidFill>
        </p:spPr>
        <p:txBody>
          <a:bodyPr rtlCol="0" anchor="ctr"/>
          <a:lstStyle>
            <a:lvl1pPr>
              <a:buFontTx/>
              <a:buNone/>
              <a:defRPr sz="2000" b="1">
                <a:solidFill>
                  <a:srgbClr val="FFFFFF"/>
                </a:solidFill>
              </a:defRPr>
            </a:lvl1pPr>
            <a:extLst/>
          </a:lstStyle>
          <a:p>
            <a:pPr lvl="0"/>
            <a:r>
              <a:rPr lang="en-US"/>
              <a:t>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a:t>Edit Master text styles</a:t>
            </a:r>
          </a:p>
        </p:txBody>
      </p:sp>
      <p:sp>
        <p:nvSpPr>
          <p:cNvPr id="7" name="Slide Number Placeholder 11"/>
          <p:cNvSpPr>
            <a:spLocks noGrp="1"/>
          </p:cNvSpPr>
          <p:nvPr>
            <p:ph type="sldNum" sz="quarter" idx="20"/>
          </p:nvPr>
        </p:nvSpPr>
        <p:spPr/>
        <p:txBody>
          <a:bodyPr/>
          <a:lstStyle>
            <a:lvl1pPr>
              <a:defRPr b="1"/>
            </a:lvl1pPr>
          </a:lstStyle>
          <a:p>
            <a:pPr>
              <a:defRPr/>
            </a:pPr>
            <a:fld id="{7F27508F-F8E6-3340-A3F4-A1112EE15824}" type="slidenum">
              <a:rPr lang="en-US" altLang="en-US"/>
              <a:pPr>
                <a:defRPr/>
              </a:pPr>
              <a:t>‹#›</a:t>
            </a:fld>
            <a:endParaRPr lang="en-US" altLang="en-US" b="0"/>
          </a:p>
        </p:txBody>
      </p:sp>
    </p:spTree>
    <p:extLst>
      <p:ext uri="{BB962C8B-B14F-4D97-AF65-F5344CB8AC3E}">
        <p14:creationId xmlns:p14="http://schemas.microsoft.com/office/powerpoint/2010/main" val="166292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Arial" charset="0"/>
              </a:defRPr>
            </a:lvl1pPr>
          </a:lstStyle>
          <a:p>
            <a:pPr>
              <a:defRPr/>
            </a:pPr>
            <a:fld id="{D7D45544-BBEE-42DC-A7C3-DA549BF63BF2}" type="datetime1">
              <a:rPr lang="en-US" altLang="en-US" smtClean="0"/>
              <a:t>9/14/2023</a:t>
            </a:fld>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E9BCEFF0-DAC9-3542-8AEA-7882C8E0E947}" type="slidenum">
              <a:rPr lang="en-US" altLang="en-US"/>
              <a:pPr>
                <a:defRPr/>
              </a:pPr>
              <a:t>‹#›</a:t>
            </a:fld>
            <a:endParaRPr lang="en-US" altLang="en-US"/>
          </a:p>
        </p:txBody>
      </p:sp>
    </p:spTree>
    <p:extLst>
      <p:ext uri="{BB962C8B-B14F-4D97-AF65-F5344CB8AC3E}">
        <p14:creationId xmlns:p14="http://schemas.microsoft.com/office/powerpoint/2010/main" val="144985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ormAutofit/>
          </a:bodyPr>
          <a:lstStyle>
            <a:lvl1pPr algn="l">
              <a:lnSpc>
                <a:spcPts val="3800"/>
              </a:lnSpc>
              <a:buNone/>
              <a:defRPr sz="4000" b="0"/>
            </a:lvl1pPr>
            <a:extLst/>
          </a:lstStyle>
          <a:p>
            <a:r>
              <a:rPr lang="en-US"/>
              <a:t>Click to edit Master title style</a:t>
            </a:r>
            <a:endParaRPr lang="en-US" dirty="0"/>
          </a:p>
        </p:txBody>
      </p:sp>
      <p:sp>
        <p:nvSpPr>
          <p:cNvPr id="3" name="Text Placeholder 2"/>
          <p:cNvSpPr>
            <a:spLocks noGrp="1"/>
          </p:cNvSpPr>
          <p:nvPr>
            <p:ph type="body" idx="1"/>
          </p:nvPr>
        </p:nvSpPr>
        <p:spPr>
          <a:xfrm>
            <a:off x="609600" y="1428750"/>
            <a:ext cx="1600200" cy="3124200"/>
          </a:xfrm>
          <a:solidFill>
            <a:srgbClr val="92A2BD"/>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b="0" i="0">
                <a:latin typeface="Arial" charset="0"/>
              </a:defRPr>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4"/>
          </p:nvPr>
        </p:nvSpPr>
        <p:spPr/>
        <p:txBody>
          <a:bodyPr/>
          <a:lstStyle>
            <a:lvl1pPr>
              <a:defRPr/>
            </a:lvl1pPr>
          </a:lstStyle>
          <a:p>
            <a:pPr>
              <a:defRPr/>
            </a:pPr>
            <a:fld id="{FDAFD14F-B6F2-ED4E-AA67-8709F6BFCC21}" type="slidenum">
              <a:rPr lang="en-US" altLang="en-US"/>
              <a:pPr>
                <a:defRPr/>
              </a:pPr>
              <a:t>‹#›</a:t>
            </a:fld>
            <a:endParaRPr lang="en-US" altLang="en-US"/>
          </a:p>
        </p:txBody>
      </p:sp>
    </p:spTree>
    <p:extLst>
      <p:ext uri="{BB962C8B-B14F-4D97-AF65-F5344CB8AC3E}">
        <p14:creationId xmlns:p14="http://schemas.microsoft.com/office/powerpoint/2010/main" val="2382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9525" y="3429000"/>
            <a:ext cx="9144000" cy="6651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6" name="Rectangle 5"/>
          <p:cNvSpPr/>
          <p:nvPr/>
        </p:nvSpPr>
        <p:spPr>
          <a:xfrm>
            <a:off x="-9525" y="3497263"/>
            <a:ext cx="1463675" cy="5349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7" name="Rectangle 6"/>
          <p:cNvSpPr/>
          <p:nvPr/>
        </p:nvSpPr>
        <p:spPr>
          <a:xfrm>
            <a:off x="1544638" y="3490913"/>
            <a:ext cx="7589837" cy="53498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8" name="Rectangle 7"/>
          <p:cNvSpPr/>
          <p:nvPr/>
        </p:nvSpPr>
        <p:spPr>
          <a:xfrm>
            <a:off x="1447800" y="0"/>
            <a:ext cx="100013" cy="51498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normAutofit/>
          </a:bodyPr>
          <a:lstStyle>
            <a:lvl1pPr>
              <a:buNone/>
              <a:defRPr sz="3200"/>
            </a:lvl1pPr>
            <a:extLst/>
          </a:lstStyle>
          <a:p>
            <a:pPr lvl="0"/>
            <a:r>
              <a:rPr lang="en-US" noProof="0"/>
              <a:t>Click icon to add picture</a:t>
            </a:r>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Edit Master text styles</a:t>
            </a:r>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9" name="Date Placeholder 11"/>
          <p:cNvSpPr>
            <a:spLocks noGrp="1"/>
          </p:cNvSpPr>
          <p:nvPr>
            <p:ph type="dt" sz="half" idx="10"/>
          </p:nvPr>
        </p:nvSpPr>
        <p:spPr>
          <a:xfrm>
            <a:off x="6248400" y="4686300"/>
            <a:ext cx="2667000" cy="274638"/>
          </a:xfrm>
        </p:spPr>
        <p:txBody>
          <a:bodyPr/>
          <a:lstStyle>
            <a:lvl1pPr>
              <a:defRPr b="0" i="0">
                <a:latin typeface="Arial" charset="0"/>
              </a:defRPr>
            </a:lvl1pPr>
          </a:lstStyle>
          <a:p>
            <a:pPr>
              <a:defRPr/>
            </a:pPr>
            <a:fld id="{3D053F7D-E46A-437F-B367-863C3765D7B9}" type="datetime1">
              <a:rPr lang="en-US" altLang="en-US" smtClean="0"/>
              <a:t>9/14/2023</a:t>
            </a:fld>
            <a:endParaRPr lang="en-US" altLang="en-US" dirty="0"/>
          </a:p>
        </p:txBody>
      </p:sp>
      <p:sp>
        <p:nvSpPr>
          <p:cNvPr id="10" name="Slide Number Placeholder 12"/>
          <p:cNvSpPr>
            <a:spLocks noGrp="1"/>
          </p:cNvSpPr>
          <p:nvPr>
            <p:ph type="sldNum" sz="quarter" idx="11"/>
          </p:nvPr>
        </p:nvSpPr>
        <p:spPr>
          <a:xfrm>
            <a:off x="0" y="3500438"/>
            <a:ext cx="1447800" cy="498475"/>
          </a:xfrm>
        </p:spPr>
        <p:txBody>
          <a:bodyPr/>
          <a:lstStyle>
            <a:lvl1pPr>
              <a:defRPr sz="2800" b="1"/>
            </a:lvl1pPr>
          </a:lstStyle>
          <a:p>
            <a:pPr>
              <a:defRPr/>
            </a:pPr>
            <a:fld id="{8E4CF58E-88F1-7649-BF6B-C8CF26F19DBA}" type="slidenum">
              <a:rPr lang="en-US" altLang="en-US"/>
              <a:pPr>
                <a:defRPr/>
              </a:pPr>
              <a:t>‹#›</a:t>
            </a:fld>
            <a:endParaRPr lang="en-US" altLang="en-US" b="0"/>
          </a:p>
        </p:txBody>
      </p:sp>
      <p:sp>
        <p:nvSpPr>
          <p:cNvPr id="11" name="Footer Placeholder 13"/>
          <p:cNvSpPr>
            <a:spLocks noGrp="1"/>
          </p:cNvSpPr>
          <p:nvPr>
            <p:ph type="ftr" sz="quarter" idx="12"/>
          </p:nvPr>
        </p:nvSpPr>
        <p:spPr>
          <a:xfrm>
            <a:off x="1600200" y="4686300"/>
            <a:ext cx="4572000" cy="273050"/>
          </a:xfrm>
        </p:spPr>
        <p:txBody>
          <a:bodyPr/>
          <a:lstStyle>
            <a:lvl1pPr>
              <a:defRPr/>
            </a:lvl1pPr>
          </a:lstStyle>
          <a:p>
            <a:pPr>
              <a:defRPr/>
            </a:pPr>
            <a:endParaRPr lang="en-US"/>
          </a:p>
        </p:txBody>
      </p:sp>
    </p:spTree>
    <p:extLst>
      <p:ext uri="{BB962C8B-B14F-4D97-AF65-F5344CB8AC3E}">
        <p14:creationId xmlns:p14="http://schemas.microsoft.com/office/powerpoint/2010/main" val="183138265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Arial" charset="0"/>
              </a:defRPr>
            </a:lvl1pPr>
          </a:lstStyle>
          <a:p>
            <a:pPr>
              <a:defRPr/>
            </a:pPr>
            <a:fld id="{4B5730BE-73B0-4B9C-8919-1F1D19507448}" type="datetime1">
              <a:rPr lang="en-US" altLang="en-US" smtClean="0"/>
              <a:t>9/14/2023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852504-1BB4-3249-958F-4EB37A8878F5}" type="slidenum">
              <a:rPr lang="en-US" altLang="en-US"/>
              <a:pPr>
                <a:defRPr/>
              </a:pPr>
              <a:t>‹#›</a:t>
            </a:fld>
            <a:endParaRPr lang="en-US" altLang="en-US"/>
          </a:p>
        </p:txBody>
      </p:sp>
    </p:spTree>
    <p:extLst>
      <p:ext uri="{BB962C8B-B14F-4D97-AF65-F5344CB8AC3E}">
        <p14:creationId xmlns:p14="http://schemas.microsoft.com/office/powerpoint/2010/main" val="16518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FB80E06-DEA8-47FB-96F9-A50EB5A343FE}" type="datetime1">
              <a:rPr lang="en-US" altLang="en-US" smtClean="0"/>
              <a:t>9/14/2023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6D0E6B-B35F-C644-9BA9-76D43087FEB9}" type="slidenum">
              <a:rPr lang="en-US" altLang="en-US"/>
              <a:pPr>
                <a:defRPr/>
              </a:pPr>
              <a:t>‹#›</a:t>
            </a:fld>
            <a:endParaRPr lang="en-US" altLang="en-US"/>
          </a:p>
        </p:txBody>
      </p:sp>
    </p:spTree>
    <p:extLst>
      <p:ext uri="{BB962C8B-B14F-4D97-AF65-F5344CB8AC3E}">
        <p14:creationId xmlns:p14="http://schemas.microsoft.com/office/powerpoint/2010/main" val="211358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096963"/>
          </a:xfrm>
          <a:prstGeom prst="rect">
            <a:avLst/>
          </a:prstGeom>
          <a:solidFill>
            <a:srgbClr val="2131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1027" name="Text Placeholder 12"/>
          <p:cNvSpPr>
            <a:spLocks noGrp="1"/>
          </p:cNvSpPr>
          <p:nvPr>
            <p:ph type="body" idx="1"/>
          </p:nvPr>
        </p:nvSpPr>
        <p:spPr bwMode="auto">
          <a:xfrm>
            <a:off x="612775" y="1352550"/>
            <a:ext cx="81534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4" name="Date Placeholder 13"/>
          <p:cNvSpPr>
            <a:spLocks noGrp="1"/>
          </p:cNvSpPr>
          <p:nvPr>
            <p:ph type="dt" sz="half" idx="2"/>
          </p:nvPr>
        </p:nvSpPr>
        <p:spPr>
          <a:xfrm>
            <a:off x="6096000" y="4686300"/>
            <a:ext cx="2667000" cy="274638"/>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Avenir Next Regular" charset="0"/>
              </a:defRPr>
            </a:lvl1pPr>
          </a:lstStyle>
          <a:p>
            <a:pPr>
              <a:defRPr/>
            </a:pPr>
            <a:fld id="{8283D7FD-53F2-49CC-BA75-C886388724E8}" type="datetime1">
              <a:rPr lang="en-US" altLang="en-US" smtClean="0">
                <a:latin typeface="Arial" charset="0"/>
              </a:rPr>
              <a:t>9/14/2023</a:t>
            </a:fld>
            <a:r>
              <a:rPr lang="en-US" altLang="en-US" dirty="0">
                <a:latin typeface="Arial" charset="0"/>
              </a:rPr>
              <a:t>	</a:t>
            </a:r>
            <a:fld id="{A622C573-07C0-B248-80AF-EFDCDC80DBE6}" type="slidenum">
              <a:rPr lang="en-US" altLang="en-US" smtClean="0">
                <a:solidFill>
                  <a:srgbClr val="FFFFFF"/>
                </a:solidFill>
                <a:latin typeface="Arial" charset="0"/>
              </a:rPr>
              <a:pPr>
                <a:defRPr/>
              </a:pPr>
              <a:t>‹#›</a:t>
            </a:fld>
            <a:r>
              <a:rPr lang="en-US" altLang="en-US" dirty="0">
                <a:latin typeface="Arial" charset="0"/>
              </a:rPr>
              <a:t>	</a:t>
            </a:r>
          </a:p>
        </p:txBody>
      </p:sp>
      <p:sp>
        <p:nvSpPr>
          <p:cNvPr id="3" name="Footer Placeholder 2"/>
          <p:cNvSpPr>
            <a:spLocks noGrp="1"/>
          </p:cNvSpPr>
          <p:nvPr>
            <p:ph type="ftr" sz="quarter" idx="3"/>
          </p:nvPr>
        </p:nvSpPr>
        <p:spPr>
          <a:xfrm>
            <a:off x="609600" y="4686300"/>
            <a:ext cx="5197475"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b="0" i="0">
                <a:solidFill>
                  <a:schemeClr val="tx2"/>
                </a:solidFill>
                <a:latin typeface="Arial" charset="0"/>
                <a:ea typeface="ＭＳ Ｐゴシック" charset="0"/>
              </a:defRPr>
            </a:lvl1pPr>
          </a:lstStyle>
          <a:p>
            <a:pPr>
              <a:defRPr/>
            </a:pPr>
            <a:endParaRPr lang="en-US" dirty="0"/>
          </a:p>
        </p:txBody>
      </p:sp>
      <p:sp>
        <p:nvSpPr>
          <p:cNvPr id="7" name="Rectangle 6"/>
          <p:cNvSpPr/>
          <p:nvPr/>
        </p:nvSpPr>
        <p:spPr>
          <a:xfrm>
            <a:off x="0" y="1095375"/>
            <a:ext cx="9144000" cy="2397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8" name="Rectangle 7"/>
          <p:cNvSpPr/>
          <p:nvPr/>
        </p:nvSpPr>
        <p:spPr>
          <a:xfrm>
            <a:off x="0" y="1128713"/>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9" name="Rectangle 8"/>
          <p:cNvSpPr/>
          <p:nvPr/>
        </p:nvSpPr>
        <p:spPr>
          <a:xfrm>
            <a:off x="590550" y="1128713"/>
            <a:ext cx="8553450" cy="171450"/>
          </a:xfrm>
          <a:prstGeom prst="rect">
            <a:avLst/>
          </a:prstGeom>
          <a:solidFill>
            <a:srgbClr val="D2492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0" i="0" dirty="0">
              <a:solidFill>
                <a:srgbClr val="FFFFFF"/>
              </a:solidFill>
              <a:latin typeface="Arial" charset="0"/>
              <a:ea typeface="ＭＳ Ｐゴシック" charset="0"/>
            </a:endParaRPr>
          </a:p>
        </p:txBody>
      </p:sp>
      <p:sp>
        <p:nvSpPr>
          <p:cNvPr id="23" name="Slide Number Placeholder 22"/>
          <p:cNvSpPr>
            <a:spLocks noGrp="1"/>
          </p:cNvSpPr>
          <p:nvPr>
            <p:ph type="sldNum" sz="quarter" idx="4"/>
          </p:nvPr>
        </p:nvSpPr>
        <p:spPr>
          <a:xfrm>
            <a:off x="0" y="1123950"/>
            <a:ext cx="533400" cy="182563"/>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0" i="0">
                <a:solidFill>
                  <a:srgbClr val="FFFFFF"/>
                </a:solidFill>
                <a:latin typeface="Arial" charset="0"/>
              </a:defRPr>
            </a:lvl1pPr>
          </a:lstStyle>
          <a:p>
            <a:pPr>
              <a:defRPr/>
            </a:pPr>
            <a:fld id="{000EDC54-19CB-F549-AD0B-8AF567C4D621}" type="slidenum">
              <a:rPr lang="en-US" altLang="en-US" smtClean="0"/>
              <a:pPr>
                <a:defRPr/>
              </a:pPr>
              <a:t>‹#›</a:t>
            </a:fld>
            <a:endParaRPr lang="en-US" altLang="en-US" b="1" dirty="0"/>
          </a:p>
        </p:txBody>
      </p:sp>
      <p:sp>
        <p:nvSpPr>
          <p:cNvPr id="1034" name="Title Placeholder 21"/>
          <p:cNvSpPr>
            <a:spLocks noGrp="1"/>
          </p:cNvSpPr>
          <p:nvPr>
            <p:ph type="title"/>
          </p:nvPr>
        </p:nvSpPr>
        <p:spPr bwMode="auto">
          <a:xfrm>
            <a:off x="609600" y="117475"/>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pic>
        <p:nvPicPr>
          <p:cNvPr id="1035" name="Picture 9" descr="Mines_EEE_swirl_4CP_R.jpg"/>
          <p:cNvPicPr>
            <a:picLocks noChangeAspect="1"/>
          </p:cNvPicPr>
          <p:nvPr userDrawn="1"/>
        </p:nvPicPr>
        <p:blipFill>
          <a:blip r:embed="rId10" cstate="hqprint">
            <a:extLst>
              <a:ext uri="{28A0092B-C50C-407E-A947-70E740481C1C}">
                <a14:useLocalDpi xmlns:a14="http://schemas.microsoft.com/office/drawing/2010/main" val="0"/>
              </a:ext>
            </a:extLst>
          </a:blip>
          <a:srcRect/>
          <a:stretch>
            <a:fillRect/>
          </a:stretch>
        </p:blipFill>
        <p:spPr bwMode="auto">
          <a:xfrm>
            <a:off x="6096000" y="4705350"/>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hf hdr="0" ftr="0" dt="0"/>
  <p:txStyles>
    <p:titleStyle>
      <a:lvl1pPr algn="l" rtl="0" eaLnBrk="1" fontAlgn="base" hangingPunct="1">
        <a:spcBef>
          <a:spcPct val="0"/>
        </a:spcBef>
        <a:spcAft>
          <a:spcPct val="0"/>
        </a:spcAft>
        <a:defRPr sz="4000" b="0" i="0" kern="1200">
          <a:solidFill>
            <a:srgbClr val="FFFFFF"/>
          </a:solidFill>
          <a:latin typeface="Arial" charset="0"/>
          <a:ea typeface="ＭＳ Ｐゴシック" charset="0"/>
          <a:cs typeface="+mj-cs"/>
        </a:defRPr>
      </a:lvl1pPr>
      <a:lvl2pPr algn="l" rtl="0" eaLnBrk="1" fontAlgn="base" hangingPunct="1">
        <a:spcBef>
          <a:spcPct val="0"/>
        </a:spcBef>
        <a:spcAft>
          <a:spcPct val="0"/>
        </a:spcAft>
        <a:defRPr sz="4000">
          <a:solidFill>
            <a:srgbClr val="FFFFFF"/>
          </a:solidFill>
          <a:latin typeface="Avenir Next Regular" charset="0"/>
          <a:ea typeface="ＭＳ Ｐゴシック" charset="0"/>
        </a:defRPr>
      </a:lvl2pPr>
      <a:lvl3pPr algn="l" rtl="0" eaLnBrk="1" fontAlgn="base" hangingPunct="1">
        <a:spcBef>
          <a:spcPct val="0"/>
        </a:spcBef>
        <a:spcAft>
          <a:spcPct val="0"/>
        </a:spcAft>
        <a:defRPr sz="4000">
          <a:solidFill>
            <a:srgbClr val="FFFFFF"/>
          </a:solidFill>
          <a:latin typeface="Avenir Next Regular" charset="0"/>
          <a:ea typeface="ＭＳ Ｐゴシック" charset="0"/>
        </a:defRPr>
      </a:lvl3pPr>
      <a:lvl4pPr algn="l" rtl="0" eaLnBrk="1" fontAlgn="base" hangingPunct="1">
        <a:spcBef>
          <a:spcPct val="0"/>
        </a:spcBef>
        <a:spcAft>
          <a:spcPct val="0"/>
        </a:spcAft>
        <a:defRPr sz="4000">
          <a:solidFill>
            <a:srgbClr val="FFFFFF"/>
          </a:solidFill>
          <a:latin typeface="Avenir Next Regular" charset="0"/>
          <a:ea typeface="ＭＳ Ｐゴシック" charset="0"/>
        </a:defRPr>
      </a:lvl4pPr>
      <a:lvl5pPr algn="l" rtl="0" eaLnBrk="1" fontAlgn="base" hangingPunct="1">
        <a:spcBef>
          <a:spcPct val="0"/>
        </a:spcBef>
        <a:spcAft>
          <a:spcPct val="0"/>
        </a:spcAft>
        <a:defRPr sz="4000">
          <a:solidFill>
            <a:srgbClr val="FFFFFF"/>
          </a:solidFill>
          <a:latin typeface="Avenir Next Regular" charset="0"/>
          <a:ea typeface="ＭＳ Ｐゴシック" charset="0"/>
        </a:defRPr>
      </a:lvl5pPr>
      <a:lvl6pPr marL="457200" algn="l" rtl="0" eaLnBrk="1" fontAlgn="base" hangingPunct="1">
        <a:spcBef>
          <a:spcPct val="0"/>
        </a:spcBef>
        <a:spcAft>
          <a:spcPct val="0"/>
        </a:spcAft>
        <a:defRPr sz="4000">
          <a:solidFill>
            <a:srgbClr val="FFFFFF"/>
          </a:solidFill>
          <a:latin typeface="Avenir Next Regular" charset="0"/>
        </a:defRPr>
      </a:lvl6pPr>
      <a:lvl7pPr marL="914400" algn="l" rtl="0" eaLnBrk="1" fontAlgn="base" hangingPunct="1">
        <a:spcBef>
          <a:spcPct val="0"/>
        </a:spcBef>
        <a:spcAft>
          <a:spcPct val="0"/>
        </a:spcAft>
        <a:defRPr sz="4000">
          <a:solidFill>
            <a:srgbClr val="FFFFFF"/>
          </a:solidFill>
          <a:latin typeface="Avenir Next Regular" charset="0"/>
        </a:defRPr>
      </a:lvl7pPr>
      <a:lvl8pPr marL="1371600" algn="l" rtl="0" eaLnBrk="1" fontAlgn="base" hangingPunct="1">
        <a:spcBef>
          <a:spcPct val="0"/>
        </a:spcBef>
        <a:spcAft>
          <a:spcPct val="0"/>
        </a:spcAft>
        <a:defRPr sz="4000">
          <a:solidFill>
            <a:srgbClr val="FFFFFF"/>
          </a:solidFill>
          <a:latin typeface="Avenir Next Regular" charset="0"/>
        </a:defRPr>
      </a:lvl8pPr>
      <a:lvl9pPr marL="1828800" algn="l" rtl="0" eaLnBrk="1" fontAlgn="base" hangingPunct="1">
        <a:spcBef>
          <a:spcPct val="0"/>
        </a:spcBef>
        <a:spcAft>
          <a:spcPct val="0"/>
        </a:spcAft>
        <a:defRPr sz="4000">
          <a:solidFill>
            <a:srgbClr val="FFFFFF"/>
          </a:solidFill>
          <a:latin typeface="Avenir Next Regular" charset="0"/>
        </a:defRPr>
      </a:lvl9pPr>
      <a:extLst/>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b="0" i="0" kern="1200">
          <a:solidFill>
            <a:schemeClr val="tx1"/>
          </a:solidFill>
          <a:latin typeface="Arial" charset="0"/>
          <a:ea typeface="ＭＳ Ｐゴシック" charset="0"/>
          <a:cs typeface="+mn-cs"/>
        </a:defRPr>
      </a:lvl1pPr>
      <a:lvl2pPr marL="639763" indent="-273050" algn="l" rtl="0" eaLnBrk="1" fontAlgn="base" hangingPunct="1">
        <a:spcBef>
          <a:spcPts val="550"/>
        </a:spcBef>
        <a:spcAft>
          <a:spcPct val="0"/>
        </a:spcAft>
        <a:buClr>
          <a:schemeClr val="accent1"/>
        </a:buClr>
        <a:buSzPct val="70000"/>
        <a:buFont typeface="Wingdings 2" charset="2"/>
        <a:buChar char=""/>
        <a:defRPr sz="2600" b="0" i="0" kern="1200">
          <a:solidFill>
            <a:schemeClr val="tx1"/>
          </a:solidFill>
          <a:latin typeface="Arial" charset="0"/>
          <a:ea typeface="ＭＳ Ｐゴシック" charset="0"/>
          <a:cs typeface="+mn-cs"/>
        </a:defRPr>
      </a:lvl2pPr>
      <a:lvl3pPr marL="914400" indent="-228600" algn="l" rtl="0" eaLnBrk="1" fontAlgn="base" hangingPunct="1">
        <a:spcBef>
          <a:spcPts val="500"/>
        </a:spcBef>
        <a:spcAft>
          <a:spcPct val="0"/>
        </a:spcAft>
        <a:buClr>
          <a:schemeClr val="accent2"/>
        </a:buClr>
        <a:buSzPct val="75000"/>
        <a:buFont typeface="Wingdings" charset="2"/>
        <a:buChar char=""/>
        <a:defRPr sz="2300" b="0" i="0" kern="1200">
          <a:solidFill>
            <a:schemeClr val="tx1"/>
          </a:solidFill>
          <a:latin typeface="Arial" charset="0"/>
          <a:ea typeface="ＭＳ Ｐゴシック" charset="0"/>
          <a:cs typeface="+mn-cs"/>
        </a:defRPr>
      </a:lvl3pPr>
      <a:lvl4pPr marL="1371600" indent="-228600" algn="l" rtl="0" eaLnBrk="1" fontAlgn="base" hangingPunct="1">
        <a:spcBef>
          <a:spcPts val="400"/>
        </a:spcBef>
        <a:spcAft>
          <a:spcPct val="0"/>
        </a:spcAft>
        <a:buClr>
          <a:srgbClr val="133869"/>
        </a:buClr>
        <a:buSzPct val="75000"/>
        <a:buFont typeface="Wingdings" charset="2"/>
        <a:buChar char=""/>
        <a:defRPr sz="2000" b="0" i="0" kern="1200">
          <a:solidFill>
            <a:schemeClr val="tx1"/>
          </a:solidFill>
          <a:latin typeface="Arial" charset="0"/>
          <a:ea typeface="ＭＳ Ｐゴシック" charset="0"/>
          <a:cs typeface="+mn-cs"/>
        </a:defRPr>
      </a:lvl4pPr>
      <a:lvl5pPr marL="1828800" indent="-228600" algn="l" rtl="0" eaLnBrk="1" fontAlgn="base" hangingPunct="1">
        <a:spcBef>
          <a:spcPts val="400"/>
        </a:spcBef>
        <a:spcAft>
          <a:spcPct val="0"/>
        </a:spcAft>
        <a:buClr>
          <a:srgbClr val="919194"/>
        </a:buClr>
        <a:buSzPct val="65000"/>
        <a:buFont typeface="Wingdings" charset="2"/>
        <a:buChar char=""/>
        <a:defRPr sz="2000" b="0" i="0" kern="1200">
          <a:solidFill>
            <a:schemeClr val="tx1"/>
          </a:solidFill>
          <a:latin typeface="Arial" charset="0"/>
          <a:ea typeface="ＭＳ Ｐゴシック" charset="0"/>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315C3F2C-4C83-42AA-B3F4-474954797E8D}" type="datetime1">
              <a:rPr lang="en-US" altLang="en-US" smtClean="0"/>
              <a:t>9/14/2023</a:t>
            </a:fld>
            <a:endParaRPr lang="en-US"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01C887AC-1A9B-3044-8A66-C7FA70F093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8400" y="3333750"/>
            <a:ext cx="6324600" cy="99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2362200" y="4537528"/>
            <a:ext cx="6781800" cy="514350"/>
          </a:xfrm>
        </p:spPr>
        <p:txBody>
          <a:bodyPr/>
          <a:lstStyle/>
          <a:p>
            <a:r>
              <a:rPr lang="en-US" sz="2000" dirty="0"/>
              <a:t>Press Conference | Washington, DC | </a:t>
            </a:r>
            <a:r>
              <a:rPr lang="en-US" sz="2000"/>
              <a:t>September 14, </a:t>
            </a:r>
            <a:r>
              <a:rPr lang="en-US" sz="2000" dirty="0"/>
              <a:t>2023</a:t>
            </a:r>
          </a:p>
        </p:txBody>
      </p:sp>
      <p:sp>
        <p:nvSpPr>
          <p:cNvPr id="3" name="Title 2"/>
          <p:cNvSpPr>
            <a:spLocks noGrp="1"/>
          </p:cNvSpPr>
          <p:nvPr>
            <p:ph type="title"/>
          </p:nvPr>
        </p:nvSpPr>
        <p:spPr>
          <a:xfrm>
            <a:off x="323850" y="1047750"/>
            <a:ext cx="8496300" cy="2038350"/>
          </a:xfrm>
        </p:spPr>
        <p:txBody>
          <a:bodyPr>
            <a:noAutofit/>
          </a:bodyPr>
          <a:lstStyle/>
          <a:p>
            <a:pPr algn="ctr"/>
            <a:r>
              <a:rPr lang="en-US" sz="3200" dirty="0"/>
              <a:t>Potential Supply of Natural Gas</a:t>
            </a:r>
            <a:br>
              <a:rPr lang="en-US" sz="3200" dirty="0"/>
            </a:br>
            <a:r>
              <a:rPr lang="en-US" sz="3200" dirty="0"/>
              <a:t>in the United States</a:t>
            </a:r>
            <a:br>
              <a:rPr lang="en-US" sz="3200" dirty="0"/>
            </a:br>
            <a:br>
              <a:rPr lang="en-US" sz="3200" dirty="0"/>
            </a:br>
            <a:r>
              <a:rPr lang="en-US" sz="3200" dirty="0"/>
              <a:t>Report of the Potential Gas Committee</a:t>
            </a:r>
            <a:br>
              <a:rPr lang="en-US" sz="3200" dirty="0"/>
            </a:br>
            <a:endParaRPr lang="en-US" sz="2400" dirty="0"/>
          </a:p>
        </p:txBody>
      </p:sp>
      <p:pic>
        <p:nvPicPr>
          <p:cNvPr id="4" name="Picture 3"/>
          <p:cNvPicPr>
            <a:picLocks noChangeAspect="1"/>
          </p:cNvPicPr>
          <p:nvPr/>
        </p:nvPicPr>
        <p:blipFill rotWithShape="1">
          <a:blip r:embed="rId3"/>
          <a:srcRect r="7544"/>
          <a:stretch/>
        </p:blipFill>
        <p:spPr>
          <a:xfrm>
            <a:off x="220172" y="3698929"/>
            <a:ext cx="4038547" cy="672730"/>
          </a:xfrm>
          <a:prstGeom prst="rect">
            <a:avLst/>
          </a:prstGeom>
        </p:spPr>
      </p:pic>
      <p:pic>
        <p:nvPicPr>
          <p:cNvPr id="6" name="Picture 5"/>
          <p:cNvPicPr>
            <a:picLocks noChangeAspect="1"/>
          </p:cNvPicPr>
          <p:nvPr/>
        </p:nvPicPr>
        <p:blipFill>
          <a:blip r:embed="rId4"/>
          <a:stretch>
            <a:fillRect/>
          </a:stretch>
        </p:blipFill>
        <p:spPr>
          <a:xfrm>
            <a:off x="4572000" y="3706909"/>
            <a:ext cx="4402311" cy="656769"/>
          </a:xfrm>
          <a:prstGeom prst="rect">
            <a:avLst/>
          </a:prstGeom>
        </p:spPr>
      </p:pic>
    </p:spTree>
    <p:extLst>
      <p:ext uri="{BB962C8B-B14F-4D97-AF65-F5344CB8AC3E}">
        <p14:creationId xmlns:p14="http://schemas.microsoft.com/office/powerpoint/2010/main" val="167510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7006-AFC0-E1D7-C13A-906F1AA78070}"/>
              </a:ext>
            </a:extLst>
          </p:cNvPr>
          <p:cNvSpPr>
            <a:spLocks noGrp="1"/>
          </p:cNvSpPr>
          <p:nvPr>
            <p:ph type="title"/>
          </p:nvPr>
        </p:nvSpPr>
        <p:spPr/>
        <p:txBody>
          <a:bodyPr>
            <a:noAutofit/>
          </a:bodyPr>
          <a:lstStyle/>
          <a:p>
            <a:pPr algn="ctr"/>
            <a:r>
              <a:rPr lang="en-US" sz="2400" dirty="0"/>
              <a:t>PGC assessment of Potential Natural Gas Resources in the United States (2022)</a:t>
            </a:r>
            <a:br>
              <a:rPr lang="en-US" sz="2400" dirty="0"/>
            </a:br>
            <a:r>
              <a:rPr lang="en-US" sz="2400" dirty="0"/>
              <a:t>(aggregate mean values, bcf)</a:t>
            </a:r>
          </a:p>
        </p:txBody>
      </p:sp>
      <p:sp>
        <p:nvSpPr>
          <p:cNvPr id="4" name="Slide Number Placeholder 3">
            <a:extLst>
              <a:ext uri="{FF2B5EF4-FFF2-40B4-BE49-F238E27FC236}">
                <a16:creationId xmlns:a16="http://schemas.microsoft.com/office/drawing/2014/main" id="{2BB02A7F-D17A-D8B9-FA95-36A9BA878721}"/>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10</a:t>
            </a:fld>
            <a:endParaRPr lang="en-US" altLang="en-US" b="0"/>
          </a:p>
        </p:txBody>
      </p:sp>
      <p:pic>
        <p:nvPicPr>
          <p:cNvPr id="6" name="Picture 5">
            <a:extLst>
              <a:ext uri="{FF2B5EF4-FFF2-40B4-BE49-F238E27FC236}">
                <a16:creationId xmlns:a16="http://schemas.microsoft.com/office/drawing/2014/main" id="{E16827A9-0CEC-87D3-316E-9423CAC37033}"/>
              </a:ext>
            </a:extLst>
          </p:cNvPr>
          <p:cNvPicPr>
            <a:picLocks noChangeAspect="1"/>
          </p:cNvPicPr>
          <p:nvPr/>
        </p:nvPicPr>
        <p:blipFill>
          <a:blip r:embed="rId2"/>
          <a:stretch>
            <a:fillRect/>
          </a:stretch>
        </p:blipFill>
        <p:spPr>
          <a:xfrm>
            <a:off x="1219200" y="1428750"/>
            <a:ext cx="6167979" cy="3239135"/>
          </a:xfrm>
          <a:prstGeom prst="rect">
            <a:avLst/>
          </a:prstGeom>
        </p:spPr>
      </p:pic>
      <p:pic>
        <p:nvPicPr>
          <p:cNvPr id="7" name="Picture 6">
            <a:extLst>
              <a:ext uri="{FF2B5EF4-FFF2-40B4-BE49-F238E27FC236}">
                <a16:creationId xmlns:a16="http://schemas.microsoft.com/office/drawing/2014/main" id="{7605B620-6632-6662-F7DA-9C1D3EBA9F5C}"/>
              </a:ext>
            </a:extLst>
          </p:cNvPr>
          <p:cNvPicPr>
            <a:picLocks noChangeAspect="1"/>
          </p:cNvPicPr>
          <p:nvPr/>
        </p:nvPicPr>
        <p:blipFill rotWithShape="1">
          <a:blip r:embed="rId3"/>
          <a:srcRect r="8392"/>
          <a:stretch/>
        </p:blipFill>
        <p:spPr>
          <a:xfrm>
            <a:off x="228600" y="4682258"/>
            <a:ext cx="2171700" cy="387923"/>
          </a:xfrm>
          <a:prstGeom prst="rect">
            <a:avLst/>
          </a:prstGeom>
        </p:spPr>
      </p:pic>
    </p:spTree>
    <p:extLst>
      <p:ext uri="{BB962C8B-B14F-4D97-AF65-F5344CB8AC3E}">
        <p14:creationId xmlns:p14="http://schemas.microsoft.com/office/powerpoint/2010/main" val="295710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4E17-53C8-587E-1E62-C6B8180C3073}"/>
              </a:ext>
            </a:extLst>
          </p:cNvPr>
          <p:cNvSpPr>
            <a:spLocks noGrp="1"/>
          </p:cNvSpPr>
          <p:nvPr>
            <p:ph type="title"/>
          </p:nvPr>
        </p:nvSpPr>
        <p:spPr/>
        <p:txBody>
          <a:bodyPr>
            <a:normAutofit fontScale="90000"/>
          </a:bodyPr>
          <a:lstStyle/>
          <a:p>
            <a:r>
              <a:rPr lang="en-US" dirty="0"/>
              <a:t>PGC historical assessment of total recoverable natural gas resources, US</a:t>
            </a:r>
          </a:p>
        </p:txBody>
      </p:sp>
      <p:sp>
        <p:nvSpPr>
          <p:cNvPr id="4" name="Slide Number Placeholder 3">
            <a:extLst>
              <a:ext uri="{FF2B5EF4-FFF2-40B4-BE49-F238E27FC236}">
                <a16:creationId xmlns:a16="http://schemas.microsoft.com/office/drawing/2014/main" id="{CCC637E0-7E79-8E8E-6A3C-0435633D03DE}"/>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11</a:t>
            </a:fld>
            <a:endParaRPr lang="en-US" altLang="en-US" b="0"/>
          </a:p>
        </p:txBody>
      </p:sp>
      <p:pic>
        <p:nvPicPr>
          <p:cNvPr id="6" name="Picture 5">
            <a:extLst>
              <a:ext uri="{FF2B5EF4-FFF2-40B4-BE49-F238E27FC236}">
                <a16:creationId xmlns:a16="http://schemas.microsoft.com/office/drawing/2014/main" id="{D7D96DBF-7E85-D36D-2D6F-41FDBE0D5B6F}"/>
              </a:ext>
            </a:extLst>
          </p:cNvPr>
          <p:cNvPicPr>
            <a:picLocks noChangeAspect="1"/>
          </p:cNvPicPr>
          <p:nvPr/>
        </p:nvPicPr>
        <p:blipFill rotWithShape="1">
          <a:blip r:embed="rId3"/>
          <a:srcRect r="48315"/>
          <a:stretch/>
        </p:blipFill>
        <p:spPr>
          <a:xfrm>
            <a:off x="1447800" y="1306513"/>
            <a:ext cx="6477000" cy="3447169"/>
          </a:xfrm>
          <a:prstGeom prst="rect">
            <a:avLst/>
          </a:prstGeom>
        </p:spPr>
      </p:pic>
      <p:pic>
        <p:nvPicPr>
          <p:cNvPr id="3" name="Picture 2">
            <a:extLst>
              <a:ext uri="{FF2B5EF4-FFF2-40B4-BE49-F238E27FC236}">
                <a16:creationId xmlns:a16="http://schemas.microsoft.com/office/drawing/2014/main" id="{D694E1B8-9D6D-E4F9-5692-21ACEFC6E4D3}"/>
              </a:ext>
            </a:extLst>
          </p:cNvPr>
          <p:cNvPicPr>
            <a:picLocks noChangeAspect="1"/>
          </p:cNvPicPr>
          <p:nvPr/>
        </p:nvPicPr>
        <p:blipFill rotWithShape="1">
          <a:blip r:embed="rId4"/>
          <a:srcRect r="8392"/>
          <a:stretch/>
        </p:blipFill>
        <p:spPr>
          <a:xfrm>
            <a:off x="228600" y="4682258"/>
            <a:ext cx="2171700" cy="387923"/>
          </a:xfrm>
          <a:prstGeom prst="rect">
            <a:avLst/>
          </a:prstGeom>
        </p:spPr>
      </p:pic>
    </p:spTree>
    <p:extLst>
      <p:ext uri="{BB962C8B-B14F-4D97-AF65-F5344CB8AC3E}">
        <p14:creationId xmlns:p14="http://schemas.microsoft.com/office/powerpoint/2010/main" val="51214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1231-8080-A9C6-B893-C95AC87CE398}"/>
              </a:ext>
            </a:extLst>
          </p:cNvPr>
          <p:cNvSpPr>
            <a:spLocks noGrp="1"/>
          </p:cNvSpPr>
          <p:nvPr>
            <p:ph type="title"/>
          </p:nvPr>
        </p:nvSpPr>
        <p:spPr/>
        <p:txBody>
          <a:bodyPr>
            <a:normAutofit fontScale="90000"/>
          </a:bodyPr>
          <a:lstStyle/>
          <a:p>
            <a:pPr algn="ctr"/>
            <a:r>
              <a:rPr lang="en-US" dirty="0"/>
              <a:t>Gas Resource Assessment for Areas (2022) for Total Traditional Natural Gas (No CBM)</a:t>
            </a:r>
          </a:p>
        </p:txBody>
      </p:sp>
      <p:sp>
        <p:nvSpPr>
          <p:cNvPr id="4" name="Slide Number Placeholder 3">
            <a:extLst>
              <a:ext uri="{FF2B5EF4-FFF2-40B4-BE49-F238E27FC236}">
                <a16:creationId xmlns:a16="http://schemas.microsoft.com/office/drawing/2014/main" id="{CCC67936-0551-396F-7B60-B8736E6BA6A2}"/>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12</a:t>
            </a:fld>
            <a:endParaRPr lang="en-US" altLang="en-US" b="0"/>
          </a:p>
        </p:txBody>
      </p:sp>
      <p:pic>
        <p:nvPicPr>
          <p:cNvPr id="6" name="Picture 5">
            <a:extLst>
              <a:ext uri="{FF2B5EF4-FFF2-40B4-BE49-F238E27FC236}">
                <a16:creationId xmlns:a16="http://schemas.microsoft.com/office/drawing/2014/main" id="{FDBD23A7-AB58-51A5-5F4B-B6320E23BB88}"/>
              </a:ext>
            </a:extLst>
          </p:cNvPr>
          <p:cNvPicPr>
            <a:picLocks noChangeAspect="1"/>
          </p:cNvPicPr>
          <p:nvPr/>
        </p:nvPicPr>
        <p:blipFill>
          <a:blip r:embed="rId3"/>
          <a:stretch>
            <a:fillRect/>
          </a:stretch>
        </p:blipFill>
        <p:spPr>
          <a:xfrm rot="5400000">
            <a:off x="1219524" y="467987"/>
            <a:ext cx="3836987" cy="5514037"/>
          </a:xfrm>
          <a:prstGeom prst="rect">
            <a:avLst/>
          </a:prstGeom>
        </p:spPr>
      </p:pic>
      <p:sp>
        <p:nvSpPr>
          <p:cNvPr id="3" name="TextBox 2">
            <a:extLst>
              <a:ext uri="{FF2B5EF4-FFF2-40B4-BE49-F238E27FC236}">
                <a16:creationId xmlns:a16="http://schemas.microsoft.com/office/drawing/2014/main" id="{E7269EDD-6606-8747-31E8-F8E84886EE02}"/>
              </a:ext>
            </a:extLst>
          </p:cNvPr>
          <p:cNvSpPr txBox="1"/>
          <p:nvPr/>
        </p:nvSpPr>
        <p:spPr>
          <a:xfrm>
            <a:off x="6477000" y="1318564"/>
            <a:ext cx="2035109" cy="3077766"/>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Atlantic (40%)</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1,278.8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Mid-Continent (18.5%)</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591.5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Rocky Mountain (17%)</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544.4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Gulf Coast (16%)</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519.9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Alaska (6%)</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193.8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Pacific (1.6%)</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50.7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North Central (&lt;1%)</a:t>
            </a:r>
          </a:p>
          <a:p>
            <a:pPr marL="742950" lvl="1"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16.7 </a:t>
            </a:r>
            <a:r>
              <a:rPr lang="en-US" sz="1200" b="1" dirty="0" err="1">
                <a:latin typeface="Arial" panose="020B0604020202020204" pitchFamily="34" charset="0"/>
                <a:cs typeface="Arial" panose="020B0604020202020204" pitchFamily="34" charset="0"/>
              </a:rPr>
              <a:t>Tcf</a:t>
            </a:r>
            <a:endParaRPr lang="en-US" sz="12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Grand Total: 3,196 </a:t>
            </a:r>
            <a:r>
              <a:rPr lang="en-US" sz="1400" b="1" dirty="0" err="1">
                <a:latin typeface="Arial" panose="020B0604020202020204" pitchFamily="34" charset="0"/>
                <a:cs typeface="Arial" panose="020B0604020202020204" pitchFamily="34" charset="0"/>
              </a:rPr>
              <a:t>Tcf</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62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9717"/>
            <a:ext cx="8382000" cy="625475"/>
          </a:xfrm>
        </p:spPr>
        <p:txBody>
          <a:bodyPr>
            <a:noAutofit/>
          </a:bodyPr>
          <a:lstStyle/>
          <a:p>
            <a:pPr algn="ctr"/>
            <a:r>
              <a:rPr lang="en-US" sz="3000" dirty="0"/>
              <a:t>Areas ranked based on Total Gas Resources</a:t>
            </a:r>
            <a:br>
              <a:rPr lang="en-US" sz="3000" dirty="0"/>
            </a:br>
            <a:r>
              <a:rPr lang="en-US" sz="3000" dirty="0"/>
              <a:t>(includes Traditional Gas, no CBM)</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10" name="Slide Number Placeholder 9"/>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13</a:t>
            </a:fld>
            <a:endParaRPr lang="en-US" altLang="en-US" b="0"/>
          </a:p>
        </p:txBody>
      </p:sp>
      <p:graphicFrame>
        <p:nvGraphicFramePr>
          <p:cNvPr id="8" name="Table 7"/>
          <p:cNvGraphicFramePr>
            <a:graphicFrameLocks noGrp="1"/>
          </p:cNvGraphicFramePr>
          <p:nvPr>
            <p:extLst>
              <p:ext uri="{D42A27DB-BD31-4B8C-83A1-F6EECF244321}">
                <p14:modId xmlns:p14="http://schemas.microsoft.com/office/powerpoint/2010/main" val="1495055983"/>
              </p:ext>
            </p:extLst>
          </p:nvPr>
        </p:nvGraphicFramePr>
        <p:xfrm>
          <a:off x="381000" y="1484673"/>
          <a:ext cx="8534400" cy="3007237"/>
        </p:xfrm>
        <a:graphic>
          <a:graphicData uri="http://schemas.openxmlformats.org/drawingml/2006/table">
            <a:tbl>
              <a:tblPr firstRow="1" bandRow="1">
                <a:tableStyleId>{5C22544A-7EE6-4342-B048-85BDC9FD1C3A}</a:tableStyleId>
              </a:tblPr>
              <a:tblGrid>
                <a:gridCol w="2794449">
                  <a:extLst>
                    <a:ext uri="{9D8B030D-6E8A-4147-A177-3AD203B41FA5}">
                      <a16:colId xmlns:a16="http://schemas.microsoft.com/office/drawing/2014/main" val="3094303031"/>
                    </a:ext>
                  </a:extLst>
                </a:gridCol>
                <a:gridCol w="3745932">
                  <a:extLst>
                    <a:ext uri="{9D8B030D-6E8A-4147-A177-3AD203B41FA5}">
                      <a16:colId xmlns:a16="http://schemas.microsoft.com/office/drawing/2014/main" val="1004626982"/>
                    </a:ext>
                  </a:extLst>
                </a:gridCol>
                <a:gridCol w="1994019">
                  <a:extLst>
                    <a:ext uri="{9D8B030D-6E8A-4147-A177-3AD203B41FA5}">
                      <a16:colId xmlns:a16="http://schemas.microsoft.com/office/drawing/2014/main" val="1390808275"/>
                    </a:ext>
                  </a:extLst>
                </a:gridCol>
              </a:tblGrid>
              <a:tr h="569838">
                <a:tc>
                  <a:txBody>
                    <a:bodyPr/>
                    <a:lstStyle/>
                    <a:p>
                      <a:pPr algn="ctr"/>
                      <a:r>
                        <a:rPr lang="en-US" sz="1400" dirty="0">
                          <a:solidFill>
                            <a:schemeClr val="tx1"/>
                          </a:solidFill>
                          <a:latin typeface="Arial" panose="020B0604020202020204" pitchFamily="34" charset="0"/>
                          <a:cs typeface="Arial" panose="020B0604020202020204" pitchFamily="34" charset="0"/>
                        </a:rPr>
                        <a:t>PGC Assessment Area</a:t>
                      </a:r>
                    </a:p>
                  </a:txBody>
                  <a:tcPr>
                    <a:solidFill>
                      <a:schemeClr val="bg2">
                        <a:lumMod val="9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Mean Technically Recoverable Volumes</a:t>
                      </a:r>
                    </a:p>
                    <a:p>
                      <a:pPr algn="ctr"/>
                      <a:r>
                        <a:rPr lang="en-US" sz="1400" dirty="0">
                          <a:solidFill>
                            <a:schemeClr val="tx1"/>
                          </a:solidFill>
                          <a:latin typeface="Arial" panose="020B0604020202020204" pitchFamily="34" charset="0"/>
                          <a:cs typeface="Arial" panose="020B0604020202020204" pitchFamily="34" charset="0"/>
                        </a:rPr>
                        <a:t>(trillion</a:t>
                      </a:r>
                      <a:r>
                        <a:rPr lang="en-US" sz="1400" baseline="0" dirty="0">
                          <a:solidFill>
                            <a:schemeClr val="tx1"/>
                          </a:solidFill>
                          <a:latin typeface="Arial" panose="020B0604020202020204" pitchFamily="34" charset="0"/>
                          <a:cs typeface="Arial" panose="020B0604020202020204" pitchFamily="34" charset="0"/>
                        </a:rPr>
                        <a:t> cubic feet or Tcf, rounded)</a:t>
                      </a:r>
                      <a:endParaRPr lang="en-US" sz="140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Proportion</a:t>
                      </a:r>
                    </a:p>
                    <a:p>
                      <a:pPr algn="ctr"/>
                      <a:r>
                        <a:rPr lang="en-US" sz="1400" dirty="0">
                          <a:solidFill>
                            <a:schemeClr val="tx1"/>
                          </a:solidFill>
                          <a:latin typeface="Arial" panose="020B0604020202020204" pitchFamily="34" charset="0"/>
                          <a:cs typeface="Arial" panose="020B0604020202020204" pitchFamily="34" charset="0"/>
                        </a:rPr>
                        <a:t>(%, rounded)</a:t>
                      </a:r>
                    </a:p>
                  </a:txBody>
                  <a:tcPr>
                    <a:solidFill>
                      <a:schemeClr val="bg2">
                        <a:lumMod val="90000"/>
                      </a:schemeClr>
                    </a:solidFill>
                  </a:tcPr>
                </a:tc>
                <a:extLst>
                  <a:ext uri="{0D108BD9-81ED-4DB2-BD59-A6C34878D82A}">
                    <a16:rowId xmlns:a16="http://schemas.microsoft.com/office/drawing/2014/main" val="2026712527"/>
                  </a:ext>
                </a:extLst>
              </a:tr>
              <a:tr h="346372">
                <a:tc>
                  <a:txBody>
                    <a:bodyPr/>
                    <a:lstStyle/>
                    <a:p>
                      <a:r>
                        <a:rPr lang="en-US" sz="1400" dirty="0">
                          <a:latin typeface="Arial" panose="020B0604020202020204" pitchFamily="34" charset="0"/>
                          <a:cs typeface="Arial" panose="020B0604020202020204" pitchFamily="34" charset="0"/>
                        </a:rPr>
                        <a:t>Atlantic</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1278.8</a:t>
                      </a:r>
                    </a:p>
                  </a:txBody>
                  <a:tcPr anchor="ctr">
                    <a:solidFill>
                      <a:schemeClr val="bg2"/>
                    </a:solidFill>
                  </a:tcPr>
                </a:tc>
                <a:tc>
                  <a:txBody>
                    <a:bodyPr/>
                    <a:lstStyle/>
                    <a:p>
                      <a:pPr algn="ctr"/>
                      <a:r>
                        <a:rPr lang="en-US" sz="1400" dirty="0">
                          <a:latin typeface="Arial" panose="020B0604020202020204" pitchFamily="34" charset="0"/>
                          <a:cs typeface="Arial" panose="020B0604020202020204" pitchFamily="34" charset="0"/>
                        </a:rPr>
                        <a:t>40</a:t>
                      </a:r>
                    </a:p>
                  </a:txBody>
                  <a:tcPr anchor="ctr">
                    <a:solidFill>
                      <a:schemeClr val="bg2"/>
                    </a:solidFill>
                  </a:tcPr>
                </a:tc>
                <a:extLst>
                  <a:ext uri="{0D108BD9-81ED-4DB2-BD59-A6C34878D82A}">
                    <a16:rowId xmlns:a16="http://schemas.microsoft.com/office/drawing/2014/main" val="3597380089"/>
                  </a:ext>
                </a:extLst>
              </a:tr>
              <a:tr h="335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Mid-Continent</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591.5</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18.5</a:t>
                      </a:r>
                    </a:p>
                  </a:txBody>
                  <a:tcPr>
                    <a:solidFill>
                      <a:schemeClr val="bg2"/>
                    </a:solidFill>
                  </a:tcPr>
                </a:tc>
                <a:extLst>
                  <a:ext uri="{0D108BD9-81ED-4DB2-BD59-A6C34878D82A}">
                    <a16:rowId xmlns:a16="http://schemas.microsoft.com/office/drawing/2014/main" val="1057348157"/>
                  </a:ext>
                </a:extLst>
              </a:tr>
              <a:tr h="335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Rocky Mountain</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544.4</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17</a:t>
                      </a:r>
                    </a:p>
                  </a:txBody>
                  <a:tcPr>
                    <a:solidFill>
                      <a:schemeClr val="bg2"/>
                    </a:solidFill>
                  </a:tcPr>
                </a:tc>
                <a:extLst>
                  <a:ext uri="{0D108BD9-81ED-4DB2-BD59-A6C34878D82A}">
                    <a16:rowId xmlns:a16="http://schemas.microsoft.com/office/drawing/2014/main" val="429025883"/>
                  </a:ext>
                </a:extLst>
              </a:tr>
              <a:tr h="385634">
                <a:tc>
                  <a:txBody>
                    <a:bodyPr/>
                    <a:lstStyle/>
                    <a:p>
                      <a:r>
                        <a:rPr lang="en-US" sz="1400" dirty="0">
                          <a:latin typeface="Arial" panose="020B0604020202020204" pitchFamily="34" charset="0"/>
                          <a:cs typeface="Arial" panose="020B0604020202020204" pitchFamily="34" charset="0"/>
                        </a:rPr>
                        <a:t>Gulf Coast (incl. Gulf of Mexico)</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519.9</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16</a:t>
                      </a:r>
                    </a:p>
                  </a:txBody>
                  <a:tcPr>
                    <a:solidFill>
                      <a:schemeClr val="bg2"/>
                    </a:solidFill>
                  </a:tcPr>
                </a:tc>
                <a:extLst>
                  <a:ext uri="{0D108BD9-81ED-4DB2-BD59-A6C34878D82A}">
                    <a16:rowId xmlns:a16="http://schemas.microsoft.com/office/drawing/2014/main" val="406922232"/>
                  </a:ext>
                </a:extLst>
              </a:tr>
              <a:tr h="335199">
                <a:tc>
                  <a:txBody>
                    <a:bodyPr/>
                    <a:lstStyle/>
                    <a:p>
                      <a:r>
                        <a:rPr lang="en-US" sz="1400" dirty="0">
                          <a:latin typeface="Arial" panose="020B0604020202020204" pitchFamily="34" charset="0"/>
                          <a:cs typeface="Arial" panose="020B0604020202020204" pitchFamily="34" charset="0"/>
                        </a:rPr>
                        <a:t>Alaska</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193.8</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6</a:t>
                      </a:r>
                    </a:p>
                  </a:txBody>
                  <a:tcPr>
                    <a:solidFill>
                      <a:schemeClr val="bg2"/>
                    </a:solidFill>
                  </a:tcPr>
                </a:tc>
                <a:extLst>
                  <a:ext uri="{0D108BD9-81ED-4DB2-BD59-A6C34878D82A}">
                    <a16:rowId xmlns:a16="http://schemas.microsoft.com/office/drawing/2014/main" val="1878844247"/>
                  </a:ext>
                </a:extLst>
              </a:tr>
              <a:tr h="335199">
                <a:tc>
                  <a:txBody>
                    <a:bodyPr/>
                    <a:lstStyle/>
                    <a:p>
                      <a:r>
                        <a:rPr lang="en-US" sz="1400" dirty="0">
                          <a:latin typeface="Arial" panose="020B0604020202020204" pitchFamily="34" charset="0"/>
                          <a:cs typeface="Arial" panose="020B0604020202020204" pitchFamily="34" charset="0"/>
                        </a:rPr>
                        <a:t>Pacific</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50.7</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1.6</a:t>
                      </a:r>
                    </a:p>
                  </a:txBody>
                  <a:tcPr>
                    <a:solidFill>
                      <a:schemeClr val="bg2"/>
                    </a:solidFill>
                  </a:tcPr>
                </a:tc>
                <a:extLst>
                  <a:ext uri="{0D108BD9-81ED-4DB2-BD59-A6C34878D82A}">
                    <a16:rowId xmlns:a16="http://schemas.microsoft.com/office/drawing/2014/main" val="2748556627"/>
                  </a:ext>
                </a:extLst>
              </a:tr>
              <a:tr h="364597">
                <a:tc>
                  <a:txBody>
                    <a:bodyPr/>
                    <a:lstStyle/>
                    <a:p>
                      <a:r>
                        <a:rPr lang="en-US" sz="1400" dirty="0">
                          <a:latin typeface="Arial" panose="020B0604020202020204" pitchFamily="34" charset="0"/>
                          <a:cs typeface="Arial" panose="020B0604020202020204" pitchFamily="34" charset="0"/>
                        </a:rPr>
                        <a:t>North Central</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16.7</a:t>
                      </a:r>
                    </a:p>
                  </a:txBody>
                  <a:tcPr>
                    <a:solidFill>
                      <a:schemeClr val="bg2"/>
                    </a:solidFill>
                  </a:tcPr>
                </a:tc>
                <a:tc>
                  <a:txBody>
                    <a:bodyPr/>
                    <a:lstStyle/>
                    <a:p>
                      <a:pPr algn="ctr"/>
                      <a:r>
                        <a:rPr lang="en-US" sz="1400" dirty="0">
                          <a:latin typeface="Arial" panose="020B0604020202020204" pitchFamily="34" charset="0"/>
                          <a:cs typeface="Arial" panose="020B0604020202020204" pitchFamily="34" charset="0"/>
                        </a:rPr>
                        <a:t>&lt;1</a:t>
                      </a:r>
                    </a:p>
                  </a:txBody>
                  <a:tcPr>
                    <a:solidFill>
                      <a:schemeClr val="bg2"/>
                    </a:solidFill>
                  </a:tcPr>
                </a:tc>
                <a:extLst>
                  <a:ext uri="{0D108BD9-81ED-4DB2-BD59-A6C34878D82A}">
                    <a16:rowId xmlns:a16="http://schemas.microsoft.com/office/drawing/2014/main" val="3651398376"/>
                  </a:ext>
                </a:extLst>
              </a:tr>
            </a:tbl>
          </a:graphicData>
        </a:graphic>
      </p:graphicFrame>
      <p:pic>
        <p:nvPicPr>
          <p:cNvPr id="7" name="Picture 6"/>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734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9875"/>
            <a:ext cx="8610600" cy="625475"/>
          </a:xfrm>
        </p:spPr>
        <p:txBody>
          <a:bodyPr>
            <a:noAutofit/>
          </a:bodyPr>
          <a:lstStyle/>
          <a:p>
            <a:r>
              <a:rPr lang="en-US" sz="3000" dirty="0"/>
              <a:t>Year-end 2022 assessment results</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10" name="Slide Number Placeholder 9"/>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14</a:t>
            </a:fld>
            <a:endParaRPr lang="en-US" altLang="en-US" b="0"/>
          </a:p>
        </p:txBody>
      </p:sp>
      <p:graphicFrame>
        <p:nvGraphicFramePr>
          <p:cNvPr id="11" name="Table 10"/>
          <p:cNvGraphicFramePr>
            <a:graphicFrameLocks noGrp="1"/>
          </p:cNvGraphicFramePr>
          <p:nvPr>
            <p:extLst>
              <p:ext uri="{D42A27DB-BD31-4B8C-83A1-F6EECF244321}">
                <p14:modId xmlns:p14="http://schemas.microsoft.com/office/powerpoint/2010/main" val="1046711100"/>
              </p:ext>
            </p:extLst>
          </p:nvPr>
        </p:nvGraphicFramePr>
        <p:xfrm>
          <a:off x="533400" y="1362710"/>
          <a:ext cx="8153400" cy="31902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094303031"/>
                    </a:ext>
                  </a:extLst>
                </a:gridCol>
                <a:gridCol w="3124200">
                  <a:extLst>
                    <a:ext uri="{9D8B030D-6E8A-4147-A177-3AD203B41FA5}">
                      <a16:colId xmlns:a16="http://schemas.microsoft.com/office/drawing/2014/main" val="1004626982"/>
                    </a:ext>
                  </a:extLst>
                </a:gridCol>
              </a:tblGrid>
              <a:tr h="370840">
                <a:tc>
                  <a:txBody>
                    <a:bodyPr/>
                    <a:lstStyle/>
                    <a:p>
                      <a:endParaRPr lang="en-US" sz="18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1800" dirty="0">
                          <a:solidFill>
                            <a:schemeClr val="tx1"/>
                          </a:solidFill>
                          <a:latin typeface="Arial" panose="020B0604020202020204" pitchFamily="34" charset="0"/>
                          <a:cs typeface="Arial" panose="020B0604020202020204" pitchFamily="34" charset="0"/>
                        </a:rPr>
                        <a:t>Mean Technically Recoverable Volumes</a:t>
                      </a:r>
                    </a:p>
                    <a:p>
                      <a:pPr algn="ctr"/>
                      <a:r>
                        <a:rPr lang="en-US" sz="1400" dirty="0">
                          <a:solidFill>
                            <a:schemeClr val="tx1"/>
                          </a:solidFill>
                          <a:latin typeface="Arial" panose="020B0604020202020204" pitchFamily="34" charset="0"/>
                          <a:cs typeface="Arial" panose="020B0604020202020204" pitchFamily="34" charset="0"/>
                        </a:rPr>
                        <a:t>(trillion</a:t>
                      </a:r>
                      <a:r>
                        <a:rPr lang="en-US" sz="1400" baseline="0" dirty="0">
                          <a:solidFill>
                            <a:schemeClr val="tx1"/>
                          </a:solidFill>
                          <a:latin typeface="Arial" panose="020B0604020202020204" pitchFamily="34" charset="0"/>
                          <a:cs typeface="Arial" panose="020B0604020202020204" pitchFamily="34" charset="0"/>
                        </a:rPr>
                        <a:t> cubic feet or Tcf)</a:t>
                      </a:r>
                    </a:p>
                    <a:p>
                      <a:pPr algn="ctr"/>
                      <a:r>
                        <a:rPr lang="en-US" sz="1400" baseline="0" dirty="0">
                          <a:solidFill>
                            <a:schemeClr val="tx1"/>
                          </a:solidFill>
                          <a:latin typeface="Arial" panose="020B0604020202020204" pitchFamily="34" charset="0"/>
                          <a:cs typeface="Arial" panose="020B0604020202020204" pitchFamily="34" charset="0"/>
                        </a:rPr>
                        <a:t>(rounded)</a:t>
                      </a:r>
                      <a:endParaRPr lang="en-US" sz="1400" dirty="0">
                        <a:solidFill>
                          <a:schemeClr val="tx1"/>
                        </a:solidFill>
                        <a:latin typeface="Arial" panose="020B0604020202020204" pitchFamily="34" charset="0"/>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2026712527"/>
                  </a:ext>
                </a:extLst>
              </a:tr>
              <a:tr h="370840">
                <a:tc>
                  <a:txBody>
                    <a:bodyPr/>
                    <a:lstStyle/>
                    <a:p>
                      <a:r>
                        <a:rPr lang="en-US" sz="1800" dirty="0">
                          <a:latin typeface="Arial" panose="020B0604020202020204" pitchFamily="34" charset="0"/>
                          <a:cs typeface="Arial" panose="020B0604020202020204" pitchFamily="34" charset="0"/>
                        </a:rPr>
                        <a:t>Traditional gas resources</a:t>
                      </a:r>
                    </a:p>
                    <a:p>
                      <a:r>
                        <a:rPr lang="en-US" sz="1800" dirty="0">
                          <a:latin typeface="Arial" panose="020B0604020202020204" pitchFamily="34" charset="0"/>
                          <a:cs typeface="Arial" panose="020B0604020202020204" pitchFamily="34" charset="0"/>
                        </a:rPr>
                        <a:t>(conventional, tight and shale reservoirs)</a:t>
                      </a:r>
                    </a:p>
                  </a:txBody>
                  <a:tcPr>
                    <a:solidFill>
                      <a:schemeClr val="bg2"/>
                    </a:solidFill>
                  </a:tcPr>
                </a:tc>
                <a:tc>
                  <a:txBody>
                    <a:bodyPr/>
                    <a:lstStyle/>
                    <a:p>
                      <a:pPr algn="ctr"/>
                      <a:r>
                        <a:rPr lang="en-US" sz="1800" dirty="0">
                          <a:latin typeface="Arial" panose="020B0604020202020204" pitchFamily="34" charset="0"/>
                          <a:cs typeface="Arial" panose="020B0604020202020204" pitchFamily="34" charset="0"/>
                        </a:rPr>
                        <a:t>3,196</a:t>
                      </a:r>
                    </a:p>
                  </a:txBody>
                  <a:tcPr anchor="ctr">
                    <a:solidFill>
                      <a:schemeClr val="bg2"/>
                    </a:solidFill>
                  </a:tcPr>
                </a:tc>
                <a:extLst>
                  <a:ext uri="{0D108BD9-81ED-4DB2-BD59-A6C34878D82A}">
                    <a16:rowId xmlns:a16="http://schemas.microsoft.com/office/drawing/2014/main" val="3597380089"/>
                  </a:ext>
                </a:extLst>
              </a:tr>
              <a:tr h="370840">
                <a:tc>
                  <a:txBody>
                    <a:bodyPr/>
                    <a:lstStyle/>
                    <a:p>
                      <a:r>
                        <a:rPr lang="en-US" sz="1800" dirty="0">
                          <a:latin typeface="Arial" panose="020B0604020202020204" pitchFamily="34" charset="0"/>
                          <a:cs typeface="Arial" panose="020B0604020202020204" pitchFamily="34" charset="0"/>
                        </a:rPr>
                        <a:t>Coalbed</a:t>
                      </a:r>
                      <a:r>
                        <a:rPr lang="en-US" sz="1800" baseline="0" dirty="0">
                          <a:latin typeface="Arial" panose="020B0604020202020204" pitchFamily="34" charset="0"/>
                          <a:cs typeface="Arial" panose="020B0604020202020204" pitchFamily="34" charset="0"/>
                        </a:rPr>
                        <a:t> gas resources</a:t>
                      </a:r>
                      <a:endParaRPr lang="en-US" sz="1800" dirty="0">
                        <a:latin typeface="Arial" panose="020B0604020202020204" pitchFamily="34" charset="0"/>
                        <a:cs typeface="Arial" panose="020B0604020202020204" pitchFamily="34" charset="0"/>
                      </a:endParaRPr>
                    </a:p>
                  </a:txBody>
                  <a:tcPr>
                    <a:solidFill>
                      <a:schemeClr val="bg2"/>
                    </a:solidFill>
                  </a:tcPr>
                </a:tc>
                <a:tc>
                  <a:txBody>
                    <a:bodyPr/>
                    <a:lstStyle/>
                    <a:p>
                      <a:pPr algn="ctr"/>
                      <a:r>
                        <a:rPr lang="en-US" sz="1800" dirty="0">
                          <a:latin typeface="Arial" panose="020B0604020202020204" pitchFamily="34" charset="0"/>
                          <a:cs typeface="Arial" panose="020B0604020202020204" pitchFamily="34" charset="0"/>
                        </a:rPr>
                        <a:t>  157</a:t>
                      </a:r>
                    </a:p>
                  </a:txBody>
                  <a:tcPr>
                    <a:solidFill>
                      <a:schemeClr val="bg2"/>
                    </a:solidFill>
                  </a:tcPr>
                </a:tc>
                <a:extLst>
                  <a:ext uri="{0D108BD9-81ED-4DB2-BD59-A6C34878D82A}">
                    <a16:rowId xmlns:a16="http://schemas.microsoft.com/office/drawing/2014/main" val="1057348157"/>
                  </a:ext>
                </a:extLst>
              </a:tr>
              <a:tr h="370840">
                <a:tc>
                  <a:txBody>
                    <a:bodyPr/>
                    <a:lstStyle/>
                    <a:p>
                      <a:r>
                        <a:rPr lang="en-US" sz="1800" dirty="0">
                          <a:latin typeface="Arial" panose="020B0604020202020204" pitchFamily="34" charset="0"/>
                          <a:cs typeface="Arial" panose="020B0604020202020204" pitchFamily="34" charset="0"/>
                        </a:rPr>
                        <a:t>Total</a:t>
                      </a:r>
                      <a:r>
                        <a:rPr lang="en-US" sz="1800" baseline="0" dirty="0">
                          <a:latin typeface="Arial" panose="020B0604020202020204" pitchFamily="34" charset="0"/>
                          <a:cs typeface="Arial" panose="020B0604020202020204" pitchFamily="34" charset="0"/>
                        </a:rPr>
                        <a:t> gas resources</a:t>
                      </a:r>
                      <a:endParaRPr lang="en-US" sz="1800" dirty="0">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algn="ctr"/>
                      <a:r>
                        <a:rPr lang="en-US" sz="1800" dirty="0">
                          <a:latin typeface="Arial" panose="020B0604020202020204" pitchFamily="34" charset="0"/>
                          <a:cs typeface="Arial" panose="020B0604020202020204" pitchFamily="34" charset="0"/>
                        </a:rPr>
                        <a:t>3,353</a:t>
                      </a:r>
                    </a:p>
                  </a:txBody>
                  <a:tcPr>
                    <a:solidFill>
                      <a:schemeClr val="bg2">
                        <a:lumMod val="90000"/>
                      </a:schemeClr>
                    </a:solidFill>
                  </a:tcPr>
                </a:tc>
                <a:extLst>
                  <a:ext uri="{0D108BD9-81ED-4DB2-BD59-A6C34878D82A}">
                    <a16:rowId xmlns:a16="http://schemas.microsoft.com/office/drawing/2014/main" val="429025883"/>
                  </a:ext>
                </a:extLst>
              </a:tr>
              <a:tr h="370840">
                <a:tc>
                  <a:txBody>
                    <a:bodyPr/>
                    <a:lstStyle/>
                    <a:p>
                      <a:r>
                        <a:rPr lang="en-US" sz="1800" dirty="0">
                          <a:latin typeface="Arial" panose="020B0604020202020204" pitchFamily="34" charset="0"/>
                          <a:cs typeface="Arial" panose="020B0604020202020204" pitchFamily="34" charset="0"/>
                        </a:rPr>
                        <a:t>Proved gas reserves (EIA, year-end 2021)</a:t>
                      </a:r>
                    </a:p>
                  </a:txBody>
                  <a:tcPr>
                    <a:solidFill>
                      <a:schemeClr val="bg2"/>
                    </a:solidFill>
                  </a:tcPr>
                </a:tc>
                <a:tc>
                  <a:txBody>
                    <a:bodyPr/>
                    <a:lstStyle/>
                    <a:p>
                      <a:pPr algn="ctr"/>
                      <a:r>
                        <a:rPr lang="en-US" sz="1800" dirty="0">
                          <a:latin typeface="Arial" panose="020B0604020202020204" pitchFamily="34" charset="0"/>
                          <a:cs typeface="Arial" panose="020B0604020202020204" pitchFamily="34" charset="0"/>
                        </a:rPr>
                        <a:t> 625</a:t>
                      </a:r>
                    </a:p>
                  </a:txBody>
                  <a:tcPr>
                    <a:solidFill>
                      <a:schemeClr val="bg2"/>
                    </a:solidFill>
                  </a:tcPr>
                </a:tc>
                <a:extLst>
                  <a:ext uri="{0D108BD9-81ED-4DB2-BD59-A6C34878D82A}">
                    <a16:rowId xmlns:a16="http://schemas.microsoft.com/office/drawing/2014/main" val="224103068"/>
                  </a:ext>
                </a:extLst>
              </a:tr>
              <a:tr h="370840">
                <a:tc>
                  <a:txBody>
                    <a:bodyPr/>
                    <a:lstStyle/>
                    <a:p>
                      <a:r>
                        <a:rPr lang="en-US" sz="1800" b="1" dirty="0">
                          <a:latin typeface="Arial" panose="020B0604020202020204" pitchFamily="34" charset="0"/>
                          <a:cs typeface="Arial" panose="020B0604020202020204" pitchFamily="34" charset="0"/>
                        </a:rPr>
                        <a:t>Future gas supply in the U.S.</a:t>
                      </a:r>
                    </a:p>
                  </a:txBody>
                  <a:tcPr>
                    <a:solidFill>
                      <a:schemeClr val="bg2">
                        <a:lumMod val="90000"/>
                      </a:schemeClr>
                    </a:solidFill>
                  </a:tcPr>
                </a:tc>
                <a:tc>
                  <a:txBody>
                    <a:bodyPr/>
                    <a:lstStyle/>
                    <a:p>
                      <a:pPr algn="ctr"/>
                      <a:r>
                        <a:rPr lang="en-US" sz="1800" b="1" dirty="0">
                          <a:latin typeface="Arial" panose="020B0604020202020204" pitchFamily="34" charset="0"/>
                          <a:cs typeface="Arial" panose="020B0604020202020204" pitchFamily="34" charset="0"/>
                        </a:rPr>
                        <a:t> 3,978</a:t>
                      </a:r>
                    </a:p>
                  </a:txBody>
                  <a:tcPr>
                    <a:solidFill>
                      <a:schemeClr val="bg2">
                        <a:lumMod val="90000"/>
                      </a:schemeClr>
                    </a:solidFill>
                  </a:tcPr>
                </a:tc>
                <a:extLst>
                  <a:ext uri="{0D108BD9-81ED-4DB2-BD59-A6C34878D82A}">
                    <a16:rowId xmlns:a16="http://schemas.microsoft.com/office/drawing/2014/main" val="2235384469"/>
                  </a:ext>
                </a:extLst>
              </a:tr>
            </a:tbl>
          </a:graphicData>
        </a:graphic>
      </p:graphicFrame>
      <p:pic>
        <p:nvPicPr>
          <p:cNvPr id="7" name="Picture 6"/>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13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7941-D9EA-D173-939C-73EF6BBFF470}"/>
              </a:ext>
            </a:extLst>
          </p:cNvPr>
          <p:cNvSpPr>
            <a:spLocks noGrp="1"/>
          </p:cNvSpPr>
          <p:nvPr>
            <p:ph type="title"/>
          </p:nvPr>
        </p:nvSpPr>
        <p:spPr/>
        <p:txBody>
          <a:bodyPr>
            <a:normAutofit fontScale="90000"/>
          </a:bodyPr>
          <a:lstStyle/>
          <a:p>
            <a:pPr algn="ctr"/>
            <a:r>
              <a:rPr lang="en-US" dirty="0"/>
              <a:t>Future Supply and Ultimate Recoverable Resources of Natural Gas in U.S. (</a:t>
            </a:r>
            <a:r>
              <a:rPr lang="en-US" dirty="0" err="1"/>
              <a:t>Tcf</a:t>
            </a:r>
            <a:r>
              <a:rPr lang="en-US" dirty="0"/>
              <a:t>)</a:t>
            </a:r>
          </a:p>
        </p:txBody>
      </p:sp>
      <p:sp>
        <p:nvSpPr>
          <p:cNvPr id="4" name="Slide Number Placeholder 3">
            <a:extLst>
              <a:ext uri="{FF2B5EF4-FFF2-40B4-BE49-F238E27FC236}">
                <a16:creationId xmlns:a16="http://schemas.microsoft.com/office/drawing/2014/main" id="{0BA7FED6-4EB3-A810-3F9B-541D16B0B38D}"/>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15</a:t>
            </a:fld>
            <a:endParaRPr lang="en-US" altLang="en-US" b="0"/>
          </a:p>
        </p:txBody>
      </p:sp>
      <p:pic>
        <p:nvPicPr>
          <p:cNvPr id="6" name="Picture 5">
            <a:extLst>
              <a:ext uri="{FF2B5EF4-FFF2-40B4-BE49-F238E27FC236}">
                <a16:creationId xmlns:a16="http://schemas.microsoft.com/office/drawing/2014/main" id="{B91EC28E-1BC4-D772-CEF0-A51321BFA9FC}"/>
              </a:ext>
            </a:extLst>
          </p:cNvPr>
          <p:cNvPicPr>
            <a:picLocks noChangeAspect="1"/>
          </p:cNvPicPr>
          <p:nvPr/>
        </p:nvPicPr>
        <p:blipFill>
          <a:blip r:embed="rId3"/>
          <a:stretch>
            <a:fillRect/>
          </a:stretch>
        </p:blipFill>
        <p:spPr>
          <a:xfrm>
            <a:off x="396922" y="1382196"/>
            <a:ext cx="4913962" cy="3761304"/>
          </a:xfrm>
          <a:prstGeom prst="rect">
            <a:avLst/>
          </a:prstGeom>
        </p:spPr>
      </p:pic>
      <p:sp>
        <p:nvSpPr>
          <p:cNvPr id="3" name="TextBox 2">
            <a:extLst>
              <a:ext uri="{FF2B5EF4-FFF2-40B4-BE49-F238E27FC236}">
                <a16:creationId xmlns:a16="http://schemas.microsoft.com/office/drawing/2014/main" id="{5E5A8F3D-4559-CB48-055D-EC2588773D45}"/>
              </a:ext>
            </a:extLst>
          </p:cNvPr>
          <p:cNvSpPr txBox="1"/>
          <p:nvPr/>
        </p:nvSpPr>
        <p:spPr>
          <a:xfrm>
            <a:off x="6019800" y="1402123"/>
            <a:ext cx="1986441" cy="3108543"/>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2022 numbers: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Cumulative Production</a:t>
            </a:r>
          </a:p>
          <a:p>
            <a:r>
              <a:rPr lang="en-US" sz="1400" dirty="0">
                <a:latin typeface="Arial" panose="020B0604020202020204" pitchFamily="34" charset="0"/>
                <a:cs typeface="Arial" panose="020B0604020202020204" pitchFamily="34" charset="0"/>
              </a:rPr>
              <a:t>1,554 TCF</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Proved Reserves</a:t>
            </a:r>
          </a:p>
          <a:p>
            <a:r>
              <a:rPr lang="en-US" sz="1400" dirty="0">
                <a:latin typeface="Arial" panose="020B0604020202020204" pitchFamily="34" charset="0"/>
                <a:cs typeface="Arial" panose="020B0604020202020204" pitchFamily="34" charset="0"/>
              </a:rPr>
              <a:t>625 TCF</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Potential Resources</a:t>
            </a:r>
          </a:p>
          <a:p>
            <a:r>
              <a:rPr lang="en-US" sz="1400" dirty="0">
                <a:latin typeface="Arial" panose="020B0604020202020204" pitchFamily="34" charset="0"/>
                <a:cs typeface="Arial" panose="020B0604020202020204" pitchFamily="34" charset="0"/>
              </a:rPr>
              <a:t>Traditional</a:t>
            </a:r>
          </a:p>
          <a:p>
            <a:r>
              <a:rPr lang="en-US" sz="1400" dirty="0">
                <a:latin typeface="Arial" panose="020B0604020202020204" pitchFamily="34" charset="0"/>
                <a:cs typeface="Arial" panose="020B0604020202020204" pitchFamily="34" charset="0"/>
              </a:rPr>
              <a:t>3,196 TCF</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CBM</a:t>
            </a:r>
          </a:p>
          <a:p>
            <a:r>
              <a:rPr lang="en-US" sz="1400" dirty="0">
                <a:latin typeface="Arial" panose="020B0604020202020204" pitchFamily="34" charset="0"/>
                <a:cs typeface="Arial" panose="020B0604020202020204" pitchFamily="34" charset="0"/>
              </a:rPr>
              <a:t>157 TCF</a:t>
            </a:r>
          </a:p>
        </p:txBody>
      </p:sp>
    </p:spTree>
    <p:extLst>
      <p:ext uri="{BB962C8B-B14F-4D97-AF65-F5344CB8AC3E}">
        <p14:creationId xmlns:p14="http://schemas.microsoft.com/office/powerpoint/2010/main" val="70249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305800" cy="625475"/>
          </a:xfrm>
        </p:spPr>
        <p:txBody>
          <a:bodyPr>
            <a:noAutofit/>
          </a:bodyPr>
          <a:lstStyle/>
          <a:p>
            <a:r>
              <a:rPr lang="en-US" sz="3000" dirty="0"/>
              <a:t>Summary of PGC year-end 2020 assessment</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8" name="Content Placeholder 2"/>
          <p:cNvSpPr>
            <a:spLocks noGrp="1"/>
          </p:cNvSpPr>
          <p:nvPr>
            <p:ph sz="quarter" idx="13"/>
          </p:nvPr>
        </p:nvSpPr>
        <p:spPr>
          <a:xfrm>
            <a:off x="76200" y="1418016"/>
            <a:ext cx="8899290" cy="3200400"/>
          </a:xfrm>
        </p:spPr>
        <p:txBody>
          <a:bodyPr>
            <a:normAutofit/>
          </a:bodyPr>
          <a:lstStyle/>
          <a:p>
            <a:pPr>
              <a:spcBef>
                <a:spcPts val="1800"/>
              </a:spcBef>
            </a:pPr>
            <a:r>
              <a:rPr lang="en-US" sz="2000"/>
              <a:t>3,353 </a:t>
            </a:r>
            <a:r>
              <a:rPr lang="en-US" sz="2000" dirty="0"/>
              <a:t>Tcf of total U.S. gas resources (Traditional Gas and Coalbed Gas, mean value).</a:t>
            </a:r>
          </a:p>
          <a:p>
            <a:pPr>
              <a:spcBef>
                <a:spcPts val="1800"/>
              </a:spcBef>
            </a:pPr>
            <a:r>
              <a:rPr lang="en-US" sz="2000" dirty="0"/>
              <a:t>15 Tcf or 0.5% decrease from the previous year-end 2020 assessment.</a:t>
            </a:r>
          </a:p>
          <a:p>
            <a:pPr>
              <a:spcBef>
                <a:spcPts val="1800"/>
              </a:spcBef>
            </a:pPr>
            <a:r>
              <a:rPr lang="en-US" sz="2000" dirty="0"/>
              <a:t>Atlantic Area dominates with 40% of total U.S. gas resources.</a:t>
            </a:r>
          </a:p>
          <a:p>
            <a:pPr>
              <a:spcBef>
                <a:spcPts val="1800"/>
              </a:spcBef>
            </a:pPr>
            <a:r>
              <a:rPr lang="en-US" sz="2000" dirty="0"/>
              <a:t>Shale gas accounts for ~61% of total U.S. gas resources.</a:t>
            </a:r>
          </a:p>
          <a:p>
            <a:pPr>
              <a:spcBef>
                <a:spcPts val="1800"/>
              </a:spcBef>
            </a:pPr>
            <a:r>
              <a:rPr lang="en-US" sz="2000" dirty="0"/>
              <a:t>Total U.S. future gas supply (reserves+resources) stands at  3,978 Tcf. </a:t>
            </a:r>
          </a:p>
        </p:txBody>
      </p:sp>
      <p:sp>
        <p:nvSpPr>
          <p:cNvPr id="9" name="TextBox 8"/>
          <p:cNvSpPr txBox="1"/>
          <p:nvPr/>
        </p:nvSpPr>
        <p:spPr>
          <a:xfrm>
            <a:off x="2871732"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10" name="Slide Number Placeholder 9"/>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16</a:t>
            </a:fld>
            <a:endParaRPr lang="en-US" altLang="en-US" b="0"/>
          </a:p>
        </p:txBody>
      </p:sp>
      <p:pic>
        <p:nvPicPr>
          <p:cNvPr id="7" name="Picture 6"/>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49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591" y="209550"/>
            <a:ext cx="7848600" cy="625475"/>
          </a:xfrm>
        </p:spPr>
        <p:txBody>
          <a:bodyPr>
            <a:noAutofit/>
          </a:bodyPr>
          <a:lstStyle/>
          <a:p>
            <a:r>
              <a:rPr lang="en-US" sz="3000" dirty="0"/>
              <a:t>Contact PGA to obtain PDF of the Report</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7" name="Slide Number Placeholder 6"/>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17</a:t>
            </a:fld>
            <a:endParaRPr lang="en-US" altLang="en-US" b="0"/>
          </a:p>
        </p:txBody>
      </p:sp>
      <p:sp>
        <p:nvSpPr>
          <p:cNvPr id="6" name="Content Placeholder 2"/>
          <p:cNvSpPr>
            <a:spLocks noGrp="1"/>
          </p:cNvSpPr>
          <p:nvPr>
            <p:ph sz="quarter" idx="13"/>
          </p:nvPr>
        </p:nvSpPr>
        <p:spPr>
          <a:xfrm>
            <a:off x="4506891" y="1657350"/>
            <a:ext cx="3222407" cy="1905000"/>
          </a:xfrm>
        </p:spPr>
        <p:txBody>
          <a:bodyPr>
            <a:noAutofit/>
          </a:bodyPr>
          <a:lstStyle/>
          <a:p>
            <a:pPr marL="0" indent="0" algn="ctr">
              <a:buNone/>
            </a:pPr>
            <a:r>
              <a:rPr lang="en-US" sz="1800" b="1" dirty="0"/>
              <a:t>Dr. Eric Roberts</a:t>
            </a:r>
          </a:p>
          <a:p>
            <a:pPr marL="0" indent="0" algn="ctr">
              <a:buNone/>
            </a:pPr>
            <a:r>
              <a:rPr lang="en-US" sz="1400" dirty="0"/>
              <a:t>Potential Gas Agency</a:t>
            </a:r>
          </a:p>
          <a:p>
            <a:pPr marL="0" indent="0" algn="ctr">
              <a:buNone/>
            </a:pPr>
            <a:r>
              <a:rPr lang="en-US" sz="1400" dirty="0"/>
              <a:t>Colorado School of Mines</a:t>
            </a:r>
          </a:p>
          <a:p>
            <a:pPr marL="0" indent="0" algn="ctr">
              <a:buNone/>
            </a:pPr>
            <a:r>
              <a:rPr lang="en-US" sz="1400" dirty="0"/>
              <a:t>1516 Illinois Street</a:t>
            </a:r>
          </a:p>
          <a:p>
            <a:pPr marL="0" indent="0" algn="ctr">
              <a:buNone/>
            </a:pPr>
            <a:r>
              <a:rPr lang="en-US" sz="1400" dirty="0"/>
              <a:t>Golden, CO 80401</a:t>
            </a:r>
          </a:p>
          <a:p>
            <a:pPr marL="0" indent="0" algn="ctr">
              <a:buNone/>
            </a:pPr>
            <a:endParaRPr lang="en-US" sz="1400" dirty="0"/>
          </a:p>
          <a:p>
            <a:pPr marL="0" indent="0" algn="ctr">
              <a:buNone/>
            </a:pPr>
            <a:r>
              <a:rPr lang="en-US" sz="1400" dirty="0"/>
              <a:t>Email: eric.roberts@mines.edu</a:t>
            </a:r>
          </a:p>
          <a:p>
            <a:pPr marL="0" indent="0" algn="ctr">
              <a:buNone/>
            </a:pPr>
            <a:r>
              <a:rPr lang="en-US" sz="1400" dirty="0"/>
              <a:t>Office Phone:  303-273-3887</a:t>
            </a:r>
          </a:p>
          <a:p>
            <a:pPr marL="0" indent="0" algn="ctr">
              <a:buNone/>
            </a:pPr>
            <a:r>
              <a:rPr lang="en-US" sz="1400" dirty="0"/>
              <a:t>Mobile Phone:  303-946-1680</a:t>
            </a:r>
          </a:p>
          <a:p>
            <a:pPr marL="0" indent="0" algn="ctr">
              <a:buNone/>
            </a:pPr>
            <a:endParaRPr lang="en-US" sz="1400" dirty="0"/>
          </a:p>
        </p:txBody>
      </p:sp>
      <p:pic>
        <p:nvPicPr>
          <p:cNvPr id="8" name="Picture 7"/>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2831B925-004C-290D-2902-3C02DEEAD958}"/>
              </a:ext>
            </a:extLst>
          </p:cNvPr>
          <p:cNvPicPr>
            <a:picLocks noChangeAspect="1"/>
          </p:cNvPicPr>
          <p:nvPr/>
        </p:nvPicPr>
        <p:blipFill>
          <a:blip r:embed="rId5"/>
          <a:stretch>
            <a:fillRect/>
          </a:stretch>
        </p:blipFill>
        <p:spPr>
          <a:xfrm>
            <a:off x="1180180" y="1345625"/>
            <a:ext cx="2649056" cy="3333750"/>
          </a:xfrm>
          <a:prstGeom prst="rect">
            <a:avLst/>
          </a:prstGeom>
        </p:spPr>
      </p:pic>
    </p:spTree>
    <p:extLst>
      <p:ext uri="{BB962C8B-B14F-4D97-AF65-F5344CB8AC3E}">
        <p14:creationId xmlns:p14="http://schemas.microsoft.com/office/powerpoint/2010/main" val="201473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7848600" cy="625475"/>
          </a:xfrm>
        </p:spPr>
        <p:txBody>
          <a:bodyPr>
            <a:noAutofit/>
          </a:bodyPr>
          <a:lstStyle/>
          <a:p>
            <a:r>
              <a:rPr lang="en-US" sz="3000" dirty="0"/>
              <a:t>Executive Summary</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8" name="Content Placeholder 2"/>
          <p:cNvSpPr>
            <a:spLocks noGrp="1"/>
          </p:cNvSpPr>
          <p:nvPr>
            <p:ph sz="quarter" idx="13"/>
          </p:nvPr>
        </p:nvSpPr>
        <p:spPr>
          <a:xfrm>
            <a:off x="152400" y="1428750"/>
            <a:ext cx="8839200" cy="3200400"/>
          </a:xfrm>
        </p:spPr>
        <p:txBody>
          <a:bodyPr>
            <a:noAutofit/>
          </a:bodyPr>
          <a:lstStyle/>
          <a:p>
            <a:r>
              <a:rPr lang="en-US" sz="1600" dirty="0"/>
              <a:t>Potential Gas Committee (PGC):</a:t>
            </a:r>
          </a:p>
          <a:p>
            <a:pPr lvl="1"/>
            <a:r>
              <a:rPr lang="en-US" sz="1600" dirty="0"/>
              <a:t>Group of ~80 volunteer geoscientists and engineers.</a:t>
            </a:r>
          </a:p>
          <a:p>
            <a:pPr lvl="1"/>
            <a:r>
              <a:rPr lang="en-US" sz="1600" dirty="0"/>
              <a:t>Biennial assessments of technically recoverable U.S. natural gas endowment since 1964.</a:t>
            </a:r>
          </a:p>
          <a:p>
            <a:r>
              <a:rPr lang="en-US" sz="1600" dirty="0"/>
              <a:t>Assessment as of year-end 2022 (mean values):</a:t>
            </a:r>
          </a:p>
          <a:p>
            <a:pPr lvl="1"/>
            <a:r>
              <a:rPr lang="en-US" sz="1600" dirty="0"/>
              <a:t>3,353 Tcf of total U.S. technically recoverable gas resources:</a:t>
            </a:r>
          </a:p>
          <a:p>
            <a:pPr lvl="2"/>
            <a:r>
              <a:rPr lang="en-US" sz="1600" dirty="0"/>
              <a:t>15.4 Tcf or 0.5% decrease over the previous year-end 2020 assessment. </a:t>
            </a:r>
          </a:p>
          <a:p>
            <a:pPr lvl="2"/>
            <a:r>
              <a:rPr lang="en-US" sz="1600" dirty="0"/>
              <a:t>Shale gas resources account for ~61% of total gas resources. </a:t>
            </a:r>
          </a:p>
          <a:p>
            <a:pPr lvl="1"/>
            <a:r>
              <a:rPr lang="en-US" sz="1600" dirty="0"/>
              <a:t>Total U.S. future gas supply (reserves+resources) stands at record 3,978 Tcf.</a:t>
            </a:r>
          </a:p>
        </p:txBody>
      </p:sp>
      <p:sp>
        <p:nvSpPr>
          <p:cNvPr id="9" name="TextBox 8"/>
          <p:cNvSpPr txBox="1"/>
          <p:nvPr/>
        </p:nvSpPr>
        <p:spPr>
          <a:xfrm>
            <a:off x="2871732"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10" name="Slide Number Placeholder 9"/>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2</a:t>
            </a:fld>
            <a:endParaRPr lang="en-US" altLang="en-US" b="0"/>
          </a:p>
        </p:txBody>
      </p:sp>
      <p:pic>
        <p:nvPicPr>
          <p:cNvPr id="7" name="Picture 6"/>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65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7848600" cy="625475"/>
          </a:xfrm>
        </p:spPr>
        <p:txBody>
          <a:bodyPr>
            <a:noAutofit/>
          </a:bodyPr>
          <a:lstStyle/>
          <a:p>
            <a:r>
              <a:rPr lang="en-US" sz="3000" dirty="0"/>
              <a:t>Organization</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5" name="TextBox 4"/>
          <p:cNvSpPr txBox="1"/>
          <p:nvPr/>
        </p:nvSpPr>
        <p:spPr>
          <a:xfrm>
            <a:off x="527716" y="1352550"/>
            <a:ext cx="3692324" cy="2739211"/>
          </a:xfrm>
          <a:prstGeom prst="rect">
            <a:avLst/>
          </a:prstGeom>
          <a:solidFill>
            <a:schemeClr val="bg2"/>
          </a:solidFill>
          <a:ln>
            <a:solidFill>
              <a:schemeClr val="accent1"/>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Potential Gas Committee (PGC)</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~80 volunteers</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Kristin M. Carter</a:t>
            </a:r>
          </a:p>
          <a:p>
            <a:pPr algn="ctr"/>
            <a:r>
              <a:rPr lang="en-US" sz="1200" dirty="0">
                <a:latin typeface="Arial" panose="020B0604020202020204" pitchFamily="34" charset="0"/>
                <a:cs typeface="Arial" panose="020B0604020202020204" pitchFamily="34" charset="0"/>
              </a:rPr>
              <a:t>President/General Chairperson</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Douglas G. Patchen</a:t>
            </a:r>
          </a:p>
          <a:p>
            <a:pPr algn="ctr"/>
            <a:r>
              <a:rPr lang="en-US" sz="1200" dirty="0">
                <a:latin typeface="Arial" panose="020B0604020202020204" pitchFamily="34" charset="0"/>
                <a:cs typeface="Arial" panose="020B0604020202020204" pitchFamily="34" charset="0"/>
              </a:rPr>
              <a:t>Chairman of the Board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Recruits personnel and supervises work</a:t>
            </a:r>
          </a:p>
          <a:p>
            <a:r>
              <a:rPr lang="en-US" sz="1200" dirty="0">
                <a:latin typeface="Arial" panose="020B0604020202020204" pitchFamily="34" charset="0"/>
                <a:cs typeface="Arial" panose="020B0604020202020204" pitchFamily="34" charset="0"/>
              </a:rPr>
              <a:t>- Develops assessment policy and procedures</a:t>
            </a:r>
          </a:p>
          <a:p>
            <a:r>
              <a:rPr lang="en-US" sz="1200" dirty="0">
                <a:latin typeface="Arial" panose="020B0604020202020204" pitchFamily="34" charset="0"/>
                <a:cs typeface="Arial" panose="020B0604020202020204" pitchFamily="34" charset="0"/>
              </a:rPr>
              <a:t>- Directs and manages studies of gas resources</a:t>
            </a:r>
          </a:p>
          <a:p>
            <a:r>
              <a:rPr lang="en-US" sz="1200" dirty="0">
                <a:latin typeface="Arial" panose="020B0604020202020204" pitchFamily="34" charset="0"/>
                <a:cs typeface="Arial" panose="020B0604020202020204" pitchFamily="34" charset="0"/>
              </a:rPr>
              <a:t>- Prepares reports on natural gas resources</a:t>
            </a:r>
          </a:p>
        </p:txBody>
      </p:sp>
      <p:sp>
        <p:nvSpPr>
          <p:cNvPr id="10" name="TextBox 9"/>
          <p:cNvSpPr txBox="1"/>
          <p:nvPr/>
        </p:nvSpPr>
        <p:spPr>
          <a:xfrm>
            <a:off x="5063666" y="1699490"/>
            <a:ext cx="3743332" cy="2800767"/>
          </a:xfrm>
          <a:prstGeom prst="rect">
            <a:avLst/>
          </a:prstGeom>
          <a:solidFill>
            <a:schemeClr val="bg2"/>
          </a:solidFill>
          <a:ln>
            <a:solidFill>
              <a:schemeClr val="accent1"/>
            </a:solidFill>
          </a:ln>
        </p:spPr>
        <p:txBody>
          <a:bodyPr wrap="none" rtlCol="0">
            <a:spAutoFit/>
          </a:bodyPr>
          <a:lstStyle/>
          <a:p>
            <a:pPr algn="ctr"/>
            <a:r>
              <a:rPr lang="en-US" sz="1600" b="1" dirty="0">
                <a:latin typeface="Arial" panose="020B0604020202020204" pitchFamily="34" charset="0"/>
                <a:cs typeface="Arial" panose="020B0604020202020204" pitchFamily="34" charset="0"/>
              </a:rPr>
              <a:t>Potential Gas Agency (PGA)</a:t>
            </a:r>
          </a:p>
          <a:p>
            <a:pPr algn="ctr"/>
            <a:r>
              <a:rPr lang="en-US" sz="1600" b="1" dirty="0">
                <a:latin typeface="Arial" panose="020B0604020202020204" pitchFamily="34" charset="0"/>
                <a:cs typeface="Arial" panose="020B0604020202020204" pitchFamily="34" charset="0"/>
              </a:rPr>
              <a:t>Colorado School of Mines</a:t>
            </a:r>
          </a:p>
          <a:p>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Supported by industry</a:t>
            </a:r>
          </a:p>
          <a:p>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Dr. Stephen A. Sonnenberg</a:t>
            </a:r>
          </a:p>
          <a:p>
            <a:pPr algn="ctr"/>
            <a:r>
              <a:rPr lang="en-US" sz="1200" dirty="0">
                <a:latin typeface="Arial" panose="020B0604020202020204" pitchFamily="34" charset="0"/>
                <a:cs typeface="Arial" panose="020B0604020202020204" pitchFamily="34" charset="0"/>
              </a:rPr>
              <a:t>Interim Director</a:t>
            </a:r>
          </a:p>
          <a:p>
            <a:pPr algn="ctr"/>
            <a:r>
              <a:rPr lang="en-US" sz="1200" dirty="0">
                <a:latin typeface="Arial" panose="020B0604020202020204" pitchFamily="34" charset="0"/>
                <a:cs typeface="Arial" panose="020B0604020202020204" pitchFamily="34" charset="0"/>
              </a:rPr>
              <a:t>Dr. Eric Roberts</a:t>
            </a:r>
          </a:p>
          <a:p>
            <a:pPr algn="ctr"/>
            <a:r>
              <a:rPr lang="en-US" sz="1200" dirty="0">
                <a:latin typeface="Arial" panose="020B0604020202020204" pitchFamily="34" charset="0"/>
                <a:cs typeface="Arial" panose="020B0604020202020204" pitchFamily="34" charset="0"/>
              </a:rPr>
              <a:t>New Director</a:t>
            </a:r>
          </a:p>
          <a:p>
            <a:endParaRPr lang="en-US" sz="1200" dirty="0">
              <a:latin typeface="Arial" panose="020B0604020202020204" pitchFamily="34" charset="0"/>
              <a:cs typeface="Arial" panose="020B0604020202020204" pitchFamily="34" charset="0"/>
            </a:endParaRPr>
          </a:p>
          <a:p>
            <a:pPr marL="171450" indent="-171450">
              <a:buFontTx/>
              <a:buChar char="-"/>
            </a:pPr>
            <a:r>
              <a:rPr lang="en-US" sz="1200" dirty="0">
                <a:latin typeface="Arial" panose="020B0604020202020204" pitchFamily="34" charset="0"/>
                <a:cs typeface="Arial" panose="020B0604020202020204" pitchFamily="34" charset="0"/>
              </a:rPr>
              <a:t>Approves criteria and methods</a:t>
            </a:r>
          </a:p>
          <a:p>
            <a:pPr marL="171450" indent="-171450">
              <a:buFontTx/>
              <a:buChar char="-"/>
            </a:pPr>
            <a:r>
              <a:rPr lang="en-US" sz="1200" dirty="0">
                <a:latin typeface="Arial" panose="020B0604020202020204" pitchFamily="34" charset="0"/>
                <a:cs typeface="Arial" panose="020B0604020202020204" pitchFamily="34" charset="0"/>
              </a:rPr>
              <a:t>Ensures maintenance of standards and objectivity</a:t>
            </a:r>
          </a:p>
          <a:p>
            <a:pPr marL="171450" indent="-171450">
              <a:buFontTx/>
              <a:buChar char="-"/>
            </a:pPr>
            <a:r>
              <a:rPr lang="en-US" sz="1200" dirty="0">
                <a:latin typeface="Arial" panose="020B0604020202020204" pitchFamily="34" charset="0"/>
                <a:cs typeface="Arial" panose="020B0604020202020204" pitchFamily="34" charset="0"/>
              </a:rPr>
              <a:t>Reviews and evaluates reports</a:t>
            </a:r>
          </a:p>
          <a:p>
            <a:pPr marL="171450" indent="-171450">
              <a:buFontTx/>
              <a:buChar char="-"/>
            </a:pPr>
            <a:r>
              <a:rPr lang="en-US" sz="1200" dirty="0">
                <a:latin typeface="Arial" panose="020B0604020202020204" pitchFamily="34" charset="0"/>
                <a:cs typeface="Arial" panose="020B0604020202020204" pitchFamily="34" charset="0"/>
              </a:rPr>
              <a:t>Publishes final assessments of gas resources</a:t>
            </a:r>
          </a:p>
        </p:txBody>
      </p:sp>
      <p:cxnSp>
        <p:nvCxnSpPr>
          <p:cNvPr id="11" name="Elbow Connector 10"/>
          <p:cNvCxnSpPr>
            <a:stCxn id="5" idx="2"/>
          </p:cNvCxnSpPr>
          <p:nvPr/>
        </p:nvCxnSpPr>
        <p:spPr>
          <a:xfrm rot="16200000" flipH="1">
            <a:off x="3602477" y="2863162"/>
            <a:ext cx="232590" cy="268978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3</a:t>
            </a:fld>
            <a:endParaRPr lang="en-US" altLang="en-US" b="0"/>
          </a:p>
        </p:txBody>
      </p:sp>
      <p:pic>
        <p:nvPicPr>
          <p:cNvPr id="12" name="Picture 11"/>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657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638300" y="3390998"/>
            <a:ext cx="7429500" cy="126411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8800" y="234096"/>
            <a:ext cx="8104208" cy="625475"/>
          </a:xfrm>
        </p:spPr>
        <p:txBody>
          <a:bodyPr>
            <a:noAutofit/>
          </a:bodyPr>
          <a:lstStyle/>
          <a:p>
            <a:r>
              <a:rPr lang="en-US" sz="3000" dirty="0"/>
              <a:t>PGC assesses future supply of natural gas</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4" name="Rounded Rectangle 3"/>
          <p:cNvSpPr/>
          <p:nvPr/>
        </p:nvSpPr>
        <p:spPr>
          <a:xfrm>
            <a:off x="2841354" y="1350898"/>
            <a:ext cx="3483245"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Total Gas</a:t>
            </a:r>
          </a:p>
        </p:txBody>
      </p:sp>
      <p:sp>
        <p:nvSpPr>
          <p:cNvPr id="8" name="Rounded Rectangle 7"/>
          <p:cNvSpPr/>
          <p:nvPr/>
        </p:nvSpPr>
        <p:spPr>
          <a:xfrm>
            <a:off x="1638300" y="1834898"/>
            <a:ext cx="31242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Recoverable Gas</a:t>
            </a:r>
          </a:p>
        </p:txBody>
      </p:sp>
      <p:sp>
        <p:nvSpPr>
          <p:cNvPr id="10" name="Rounded Rectangle 9"/>
          <p:cNvSpPr/>
          <p:nvPr/>
        </p:nvSpPr>
        <p:spPr>
          <a:xfrm>
            <a:off x="5867400" y="1827278"/>
            <a:ext cx="31242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Unrecoverable Gas</a:t>
            </a:r>
          </a:p>
        </p:txBody>
      </p:sp>
      <p:sp>
        <p:nvSpPr>
          <p:cNvPr id="11" name="Rounded Rectangle 10"/>
          <p:cNvSpPr/>
          <p:nvPr/>
        </p:nvSpPr>
        <p:spPr>
          <a:xfrm>
            <a:off x="2465523" y="2389943"/>
            <a:ext cx="1469754"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Discovered</a:t>
            </a:r>
          </a:p>
        </p:txBody>
      </p:sp>
      <p:sp>
        <p:nvSpPr>
          <p:cNvPr id="12" name="Rounded Rectangle 11"/>
          <p:cNvSpPr/>
          <p:nvPr/>
        </p:nvSpPr>
        <p:spPr>
          <a:xfrm>
            <a:off x="6041272" y="2394466"/>
            <a:ext cx="1905000" cy="90303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Undiscovered</a:t>
            </a:r>
          </a:p>
        </p:txBody>
      </p:sp>
      <p:sp>
        <p:nvSpPr>
          <p:cNvPr id="13" name="Rounded Rectangle 12"/>
          <p:cNvSpPr/>
          <p:nvPr/>
        </p:nvSpPr>
        <p:spPr>
          <a:xfrm>
            <a:off x="762000" y="2939167"/>
            <a:ext cx="13716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Confirmed</a:t>
            </a:r>
          </a:p>
        </p:txBody>
      </p:sp>
      <p:sp>
        <p:nvSpPr>
          <p:cNvPr id="14" name="Rounded Rectangle 13"/>
          <p:cNvSpPr/>
          <p:nvPr/>
        </p:nvSpPr>
        <p:spPr>
          <a:xfrm>
            <a:off x="3287577" y="2939167"/>
            <a:ext cx="15621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Unconfirmed</a:t>
            </a:r>
          </a:p>
        </p:txBody>
      </p:sp>
      <p:sp>
        <p:nvSpPr>
          <p:cNvPr id="15" name="Rounded Rectangle 14"/>
          <p:cNvSpPr/>
          <p:nvPr/>
        </p:nvSpPr>
        <p:spPr>
          <a:xfrm>
            <a:off x="76200" y="3494326"/>
            <a:ext cx="1447800" cy="5076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Cumulative Production</a:t>
            </a:r>
          </a:p>
        </p:txBody>
      </p:sp>
      <p:sp>
        <p:nvSpPr>
          <p:cNvPr id="16" name="Rounded Rectangle 15"/>
          <p:cNvSpPr/>
          <p:nvPr/>
        </p:nvSpPr>
        <p:spPr>
          <a:xfrm>
            <a:off x="1725615" y="3494326"/>
            <a:ext cx="1295400" cy="5076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Proved Reserves</a:t>
            </a:r>
          </a:p>
        </p:txBody>
      </p:sp>
      <p:sp>
        <p:nvSpPr>
          <p:cNvPr id="17" name="Rounded Rectangle 16"/>
          <p:cNvSpPr/>
          <p:nvPr/>
        </p:nvSpPr>
        <p:spPr>
          <a:xfrm>
            <a:off x="3390900" y="3511013"/>
            <a:ext cx="1371600" cy="5076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Probable Resources</a:t>
            </a:r>
          </a:p>
        </p:txBody>
      </p:sp>
      <p:sp>
        <p:nvSpPr>
          <p:cNvPr id="18" name="Rounded Rectangle 17"/>
          <p:cNvSpPr/>
          <p:nvPr/>
        </p:nvSpPr>
        <p:spPr>
          <a:xfrm>
            <a:off x="5410200" y="3484498"/>
            <a:ext cx="1447800" cy="5076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Possible Resources</a:t>
            </a:r>
          </a:p>
        </p:txBody>
      </p:sp>
      <p:sp>
        <p:nvSpPr>
          <p:cNvPr id="19" name="Rounded Rectangle 18"/>
          <p:cNvSpPr/>
          <p:nvPr/>
        </p:nvSpPr>
        <p:spPr>
          <a:xfrm>
            <a:off x="7429500" y="3494326"/>
            <a:ext cx="1485900" cy="5076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Speculative Resources</a:t>
            </a:r>
          </a:p>
        </p:txBody>
      </p:sp>
      <p:sp>
        <p:nvSpPr>
          <p:cNvPr id="5" name="TextBox 4"/>
          <p:cNvSpPr txBox="1"/>
          <p:nvPr/>
        </p:nvSpPr>
        <p:spPr>
          <a:xfrm>
            <a:off x="3105414" y="4047351"/>
            <a:ext cx="215475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Field extensions / New Pools</a:t>
            </a:r>
          </a:p>
        </p:txBody>
      </p:sp>
      <p:sp>
        <p:nvSpPr>
          <p:cNvPr id="20" name="TextBox 19"/>
          <p:cNvSpPr txBox="1"/>
          <p:nvPr/>
        </p:nvSpPr>
        <p:spPr>
          <a:xfrm>
            <a:off x="5715000" y="4039731"/>
            <a:ext cx="94288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New Fields</a:t>
            </a:r>
          </a:p>
        </p:txBody>
      </p:sp>
      <p:sp>
        <p:nvSpPr>
          <p:cNvPr id="6" name="Slide Number Placeholder 5"/>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4</a:t>
            </a:fld>
            <a:endParaRPr lang="en-US" altLang="en-US" b="0"/>
          </a:p>
        </p:txBody>
      </p:sp>
      <p:sp>
        <p:nvSpPr>
          <p:cNvPr id="21" name="TextBox 20"/>
          <p:cNvSpPr txBox="1"/>
          <p:nvPr/>
        </p:nvSpPr>
        <p:spPr>
          <a:xfrm>
            <a:off x="7416272" y="4033885"/>
            <a:ext cx="149912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New Plays / Basins</a:t>
            </a:r>
          </a:p>
        </p:txBody>
      </p:sp>
      <p:cxnSp>
        <p:nvCxnSpPr>
          <p:cNvPr id="25" name="Straight Connector 24"/>
          <p:cNvCxnSpPr>
            <a:stCxn id="4" idx="2"/>
            <a:endCxn id="8" idx="0"/>
          </p:cNvCxnSpPr>
          <p:nvPr/>
        </p:nvCxnSpPr>
        <p:spPr>
          <a:xfrm flipH="1">
            <a:off x="3200400" y="1731898"/>
            <a:ext cx="1382577" cy="10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2"/>
            <a:endCxn id="10" idx="0"/>
          </p:cNvCxnSpPr>
          <p:nvPr/>
        </p:nvCxnSpPr>
        <p:spPr>
          <a:xfrm>
            <a:off x="4582977" y="1731898"/>
            <a:ext cx="2846523" cy="95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2"/>
            <a:endCxn id="11" idx="0"/>
          </p:cNvCxnSpPr>
          <p:nvPr/>
        </p:nvCxnSpPr>
        <p:spPr>
          <a:xfrm>
            <a:off x="3200400" y="2215898"/>
            <a:ext cx="0" cy="174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2"/>
          </p:cNvCxnSpPr>
          <p:nvPr/>
        </p:nvCxnSpPr>
        <p:spPr>
          <a:xfrm>
            <a:off x="3200400" y="2215898"/>
            <a:ext cx="3657600" cy="174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2"/>
            <a:endCxn id="13" idx="0"/>
          </p:cNvCxnSpPr>
          <p:nvPr/>
        </p:nvCxnSpPr>
        <p:spPr>
          <a:xfrm flipH="1">
            <a:off x="1447800" y="2770943"/>
            <a:ext cx="1752600" cy="168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2"/>
            <a:endCxn id="14" idx="0"/>
          </p:cNvCxnSpPr>
          <p:nvPr/>
        </p:nvCxnSpPr>
        <p:spPr>
          <a:xfrm>
            <a:off x="3200400" y="2770943"/>
            <a:ext cx="868227" cy="168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3" idx="2"/>
            <a:endCxn id="15" idx="0"/>
          </p:cNvCxnSpPr>
          <p:nvPr/>
        </p:nvCxnSpPr>
        <p:spPr>
          <a:xfrm flipH="1">
            <a:off x="800100" y="3320167"/>
            <a:ext cx="647700" cy="174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3" idx="2"/>
            <a:endCxn id="16" idx="0"/>
          </p:cNvCxnSpPr>
          <p:nvPr/>
        </p:nvCxnSpPr>
        <p:spPr>
          <a:xfrm>
            <a:off x="1447800" y="3320167"/>
            <a:ext cx="925515" cy="174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4" idx="2"/>
            <a:endCxn id="17" idx="0"/>
          </p:cNvCxnSpPr>
          <p:nvPr/>
        </p:nvCxnSpPr>
        <p:spPr>
          <a:xfrm>
            <a:off x="4068627" y="3320167"/>
            <a:ext cx="8073" cy="190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2" idx="2"/>
            <a:endCxn id="18" idx="0"/>
          </p:cNvCxnSpPr>
          <p:nvPr/>
        </p:nvCxnSpPr>
        <p:spPr>
          <a:xfrm flipH="1">
            <a:off x="6134100" y="3297499"/>
            <a:ext cx="859672" cy="186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2" idx="2"/>
            <a:endCxn id="19" idx="0"/>
          </p:cNvCxnSpPr>
          <p:nvPr/>
        </p:nvCxnSpPr>
        <p:spPr>
          <a:xfrm>
            <a:off x="6993772" y="3297499"/>
            <a:ext cx="1178678" cy="196827"/>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786137" y="4285782"/>
            <a:ext cx="337784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Future Supply of Natural Gas</a:t>
            </a:r>
          </a:p>
        </p:txBody>
      </p:sp>
      <p:sp>
        <p:nvSpPr>
          <p:cNvPr id="57" name="TextBox 56"/>
          <p:cNvSpPr txBox="1"/>
          <p:nvPr/>
        </p:nvSpPr>
        <p:spPr>
          <a:xfrm>
            <a:off x="89128" y="1321033"/>
            <a:ext cx="1928733" cy="523220"/>
          </a:xfrm>
          <a:prstGeom prst="rect">
            <a:avLst/>
          </a:prstGeom>
          <a:noFill/>
        </p:spPr>
        <p:txBody>
          <a:bodyPr wrap="none" rtlCol="0">
            <a:spAutoFit/>
          </a:bodyPr>
          <a:lstStyle/>
          <a:p>
            <a:pPr marL="285750" indent="-285750">
              <a:buFont typeface="Wingdings" panose="05000000000000000000" pitchFamily="2" charset="2"/>
              <a:buChar char="ü"/>
            </a:pPr>
            <a:r>
              <a:rPr lang="en-US" sz="1400" dirty="0">
                <a:solidFill>
                  <a:srgbClr val="FF0000"/>
                </a:solidFill>
                <a:latin typeface="Arial" panose="020B0604020202020204" pitchFamily="34" charset="0"/>
                <a:cs typeface="Arial" panose="020B0604020202020204" pitchFamily="34" charset="0"/>
                <a:sym typeface="Wingdings" panose="05000000000000000000" pitchFamily="2" charset="2"/>
              </a:rPr>
              <a:t>Estimated by EIA</a:t>
            </a:r>
          </a:p>
          <a:p>
            <a:pPr marL="285750" indent="-285750">
              <a:buFont typeface="Wingdings" panose="05000000000000000000" pitchFamily="2" charset="2"/>
              <a:buChar char="ü"/>
            </a:pPr>
            <a:r>
              <a:rPr lang="en-US" sz="1400" dirty="0">
                <a:solidFill>
                  <a:srgbClr val="00B050"/>
                </a:solidFill>
                <a:latin typeface="Arial" panose="020B0604020202020204" pitchFamily="34" charset="0"/>
                <a:cs typeface="Arial" panose="020B0604020202020204" pitchFamily="34" charset="0"/>
                <a:sym typeface="Wingdings" panose="05000000000000000000" pitchFamily="2" charset="2"/>
              </a:rPr>
              <a:t>Assessed by PGC</a:t>
            </a:r>
            <a:endParaRPr lang="en-US" sz="1400" dirty="0">
              <a:solidFill>
                <a:srgbClr val="00B050"/>
              </a:solidFill>
              <a:latin typeface="Arial" panose="020B0604020202020204" pitchFamily="34" charset="0"/>
              <a:cs typeface="Arial" panose="020B0604020202020204" pitchFamily="34" charset="0"/>
            </a:endParaRPr>
          </a:p>
        </p:txBody>
      </p:sp>
      <p:sp>
        <p:nvSpPr>
          <p:cNvPr id="59" name="TextBox 58"/>
          <p:cNvSpPr txBox="1"/>
          <p:nvPr/>
        </p:nvSpPr>
        <p:spPr>
          <a:xfrm>
            <a:off x="2685443" y="3387864"/>
            <a:ext cx="729687" cy="707886"/>
          </a:xfrm>
          <a:prstGeom prst="rect">
            <a:avLst/>
          </a:prstGeom>
          <a:noFill/>
        </p:spPr>
        <p:txBody>
          <a:bodyPr wrap="none" rtlCol="0">
            <a:spAutoFit/>
          </a:bodyPr>
          <a:lstStyle/>
          <a:p>
            <a:pPr marL="285750" indent="-285750">
              <a:buFont typeface="Wingdings" panose="05000000000000000000" pitchFamily="2" charset="2"/>
              <a:buChar char="ü"/>
            </a:pPr>
            <a:r>
              <a:rPr lang="en-US" sz="4000" dirty="0">
                <a:solidFill>
                  <a:srgbClr val="FF0000"/>
                </a:solidFill>
                <a:latin typeface="Arial" panose="020B0604020202020204" pitchFamily="34" charset="0"/>
                <a:cs typeface="Arial" panose="020B0604020202020204" pitchFamily="34" charset="0"/>
                <a:sym typeface="Wingdings" panose="05000000000000000000" pitchFamily="2" charset="2"/>
              </a:rPr>
              <a:t> </a:t>
            </a:r>
          </a:p>
        </p:txBody>
      </p:sp>
      <p:sp>
        <p:nvSpPr>
          <p:cNvPr id="60" name="TextBox 59"/>
          <p:cNvSpPr txBox="1"/>
          <p:nvPr/>
        </p:nvSpPr>
        <p:spPr>
          <a:xfrm>
            <a:off x="4462649" y="3387864"/>
            <a:ext cx="729687" cy="707886"/>
          </a:xfrm>
          <a:prstGeom prst="rect">
            <a:avLst/>
          </a:prstGeom>
          <a:noFill/>
        </p:spPr>
        <p:txBody>
          <a:bodyPr wrap="none" rtlCol="0">
            <a:spAutoFit/>
          </a:bodyPr>
          <a:lstStyle/>
          <a:p>
            <a:pPr marL="285750" indent="-285750">
              <a:buFont typeface="Wingdings" panose="05000000000000000000" pitchFamily="2" charset="2"/>
              <a:buChar char="ü"/>
            </a:pPr>
            <a:r>
              <a:rPr lang="en-US" sz="4000" dirty="0">
                <a:solidFill>
                  <a:srgbClr val="00B050"/>
                </a:solidFill>
                <a:latin typeface="Arial" panose="020B0604020202020204" pitchFamily="34" charset="0"/>
                <a:cs typeface="Arial" panose="020B0604020202020204" pitchFamily="34" charset="0"/>
                <a:sym typeface="Wingdings" panose="05000000000000000000" pitchFamily="2" charset="2"/>
              </a:rPr>
              <a:t> </a:t>
            </a:r>
          </a:p>
        </p:txBody>
      </p:sp>
      <p:sp>
        <p:nvSpPr>
          <p:cNvPr id="61" name="TextBox 60"/>
          <p:cNvSpPr txBox="1"/>
          <p:nvPr/>
        </p:nvSpPr>
        <p:spPr>
          <a:xfrm>
            <a:off x="6536205" y="3387864"/>
            <a:ext cx="729687" cy="707886"/>
          </a:xfrm>
          <a:prstGeom prst="rect">
            <a:avLst/>
          </a:prstGeom>
          <a:noFill/>
        </p:spPr>
        <p:txBody>
          <a:bodyPr wrap="none" rtlCol="0">
            <a:spAutoFit/>
          </a:bodyPr>
          <a:lstStyle/>
          <a:p>
            <a:pPr marL="285750" indent="-285750">
              <a:buFont typeface="Wingdings" panose="05000000000000000000" pitchFamily="2" charset="2"/>
              <a:buChar char="ü"/>
            </a:pPr>
            <a:r>
              <a:rPr lang="en-US" sz="4000" dirty="0">
                <a:solidFill>
                  <a:srgbClr val="00B050"/>
                </a:solidFill>
                <a:latin typeface="Arial" panose="020B0604020202020204" pitchFamily="34" charset="0"/>
                <a:cs typeface="Arial" panose="020B0604020202020204" pitchFamily="34" charset="0"/>
                <a:sym typeface="Wingdings" panose="05000000000000000000" pitchFamily="2" charset="2"/>
              </a:rPr>
              <a:t> </a:t>
            </a:r>
          </a:p>
        </p:txBody>
      </p:sp>
      <p:sp>
        <p:nvSpPr>
          <p:cNvPr id="62" name="TextBox 61"/>
          <p:cNvSpPr txBox="1"/>
          <p:nvPr/>
        </p:nvSpPr>
        <p:spPr>
          <a:xfrm>
            <a:off x="8610600" y="3387864"/>
            <a:ext cx="534239" cy="707886"/>
          </a:xfrm>
          <a:prstGeom prst="rect">
            <a:avLst/>
          </a:prstGeom>
          <a:noFill/>
        </p:spPr>
        <p:txBody>
          <a:bodyPr wrap="square" rtlCol="0">
            <a:spAutoFit/>
          </a:bodyPr>
          <a:lstStyle/>
          <a:p>
            <a:pPr marL="285750" indent="-285750">
              <a:buFont typeface="Wingdings" panose="05000000000000000000" pitchFamily="2" charset="2"/>
              <a:buChar char="ü"/>
            </a:pPr>
            <a:r>
              <a:rPr lang="en-US" sz="4000" dirty="0">
                <a:solidFill>
                  <a:srgbClr val="00B050"/>
                </a:solidFill>
                <a:latin typeface="Arial" panose="020B0604020202020204" pitchFamily="34" charset="0"/>
                <a:cs typeface="Arial" panose="020B0604020202020204" pitchFamily="34" charset="0"/>
                <a:sym typeface="Wingdings" panose="05000000000000000000" pitchFamily="2" charset="2"/>
              </a:rPr>
              <a:t> </a:t>
            </a:r>
          </a:p>
        </p:txBody>
      </p:sp>
      <p:pic>
        <p:nvPicPr>
          <p:cNvPr id="39" name="Picture 38"/>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702743"/>
            <a:ext cx="3089189" cy="3986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70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458200" cy="625475"/>
          </a:xfrm>
        </p:spPr>
        <p:txBody>
          <a:bodyPr>
            <a:noAutofit/>
          </a:bodyPr>
          <a:lstStyle/>
          <a:p>
            <a:r>
              <a:rPr lang="en-US" sz="3000" dirty="0"/>
              <a:t>7 PGC work areas and 90 geologic provinces</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10" name="Slide Number Placeholder 9"/>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5</a:t>
            </a:fld>
            <a:endParaRPr lang="en-US" altLang="en-US" b="0"/>
          </a:p>
        </p:txBody>
      </p:sp>
      <p:sp>
        <p:nvSpPr>
          <p:cNvPr id="11" name="Content Placeholder 2"/>
          <p:cNvSpPr>
            <a:spLocks noGrp="1"/>
          </p:cNvSpPr>
          <p:nvPr>
            <p:ph sz="quarter" idx="13"/>
          </p:nvPr>
        </p:nvSpPr>
        <p:spPr>
          <a:xfrm>
            <a:off x="5142332" y="1352550"/>
            <a:ext cx="4001668" cy="3200400"/>
          </a:xfrm>
        </p:spPr>
        <p:txBody>
          <a:bodyPr>
            <a:normAutofit/>
          </a:bodyPr>
          <a:lstStyle/>
          <a:p>
            <a:r>
              <a:rPr lang="en-US" sz="1400" dirty="0"/>
              <a:t>Settings:</a:t>
            </a:r>
          </a:p>
          <a:p>
            <a:pPr lvl="1"/>
            <a:r>
              <a:rPr lang="en-US" sz="1400" dirty="0"/>
              <a:t>Onshore</a:t>
            </a:r>
          </a:p>
          <a:p>
            <a:pPr lvl="1"/>
            <a:r>
              <a:rPr lang="en-US" sz="1400" dirty="0"/>
              <a:t>Offshore</a:t>
            </a:r>
          </a:p>
          <a:p>
            <a:r>
              <a:rPr lang="en-US" sz="1400" dirty="0"/>
              <a:t>Depth intervals:</a:t>
            </a:r>
          </a:p>
          <a:p>
            <a:pPr lvl="1"/>
            <a:r>
              <a:rPr lang="en-US" sz="1400" dirty="0"/>
              <a:t>Shallow (0-15,000 ft.)</a:t>
            </a:r>
          </a:p>
          <a:p>
            <a:pPr lvl="1"/>
            <a:r>
              <a:rPr lang="en-US" sz="1400" dirty="0"/>
              <a:t>Deep (15,000-30,000 ft.)</a:t>
            </a:r>
          </a:p>
          <a:p>
            <a:r>
              <a:rPr lang="en-US" sz="1400" dirty="0"/>
              <a:t>Reservoir types:</a:t>
            </a:r>
          </a:p>
          <a:p>
            <a:pPr lvl="1"/>
            <a:r>
              <a:rPr lang="en-US" sz="1400" dirty="0"/>
              <a:t>Traditional:</a:t>
            </a:r>
          </a:p>
          <a:p>
            <a:pPr lvl="2"/>
            <a:r>
              <a:rPr lang="en-US" sz="1400" dirty="0"/>
              <a:t>Conventional and tight</a:t>
            </a:r>
          </a:p>
          <a:p>
            <a:pPr lvl="2"/>
            <a:r>
              <a:rPr lang="en-US" sz="1400" dirty="0"/>
              <a:t>Shale gas</a:t>
            </a:r>
          </a:p>
          <a:p>
            <a:pPr lvl="1"/>
            <a:r>
              <a:rPr lang="en-US" sz="1400" dirty="0"/>
              <a:t>Coalbed gas (CBM)</a:t>
            </a:r>
          </a:p>
        </p:txBody>
      </p:sp>
      <p:pic>
        <p:nvPicPr>
          <p:cNvPr id="12" name="Picture 11"/>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5"/>
          <a:srcRect l="22108" t="22637" r="20498" b="4836"/>
          <a:stretch/>
        </p:blipFill>
        <p:spPr>
          <a:xfrm>
            <a:off x="228600" y="1391267"/>
            <a:ext cx="4913731" cy="3309249"/>
          </a:xfrm>
          <a:prstGeom prst="rect">
            <a:avLst/>
          </a:prstGeom>
        </p:spPr>
      </p:pic>
    </p:spTree>
    <p:extLst>
      <p:ext uri="{BB962C8B-B14F-4D97-AF65-F5344CB8AC3E}">
        <p14:creationId xmlns:p14="http://schemas.microsoft.com/office/powerpoint/2010/main" val="418207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7848600" cy="625475"/>
          </a:xfrm>
        </p:spPr>
        <p:txBody>
          <a:bodyPr>
            <a:noAutofit/>
          </a:bodyPr>
          <a:lstStyle/>
          <a:p>
            <a:r>
              <a:rPr lang="en-US" sz="3000" dirty="0"/>
              <a:t>PGC resource assessment methodology</a:t>
            </a:r>
          </a:p>
        </p:txBody>
      </p:sp>
      <p:pic>
        <p:nvPicPr>
          <p:cNvPr id="3" name="Picture 2"/>
          <p:cNvPicPr>
            <a:picLocks noChangeAspect="1"/>
          </p:cNvPicPr>
          <p:nvPr/>
        </p:nvPicPr>
        <p:blipFill rotWithShape="1">
          <a:blip r:embed="rId3"/>
          <a:srcRect r="8392"/>
          <a:stretch/>
        </p:blipFill>
        <p:spPr>
          <a:xfrm>
            <a:off x="228600" y="4682258"/>
            <a:ext cx="2171700" cy="387923"/>
          </a:xfrm>
          <a:prstGeom prst="rect">
            <a:avLst/>
          </a:prstGeom>
        </p:spPr>
      </p:pic>
      <p:sp>
        <p:nvSpPr>
          <p:cNvPr id="8" name="Content Placeholder 2"/>
          <p:cNvSpPr>
            <a:spLocks noGrp="1"/>
          </p:cNvSpPr>
          <p:nvPr>
            <p:ph sz="quarter" idx="13"/>
          </p:nvPr>
        </p:nvSpPr>
        <p:spPr>
          <a:xfrm>
            <a:off x="228600" y="1352550"/>
            <a:ext cx="8915400" cy="3012458"/>
          </a:xfrm>
        </p:spPr>
        <p:txBody>
          <a:bodyPr>
            <a:noAutofit/>
          </a:bodyPr>
          <a:lstStyle/>
          <a:p>
            <a:r>
              <a:rPr lang="en-US" sz="1400" dirty="0"/>
              <a:t>Province-level assessments:</a:t>
            </a:r>
          </a:p>
          <a:p>
            <a:pPr lvl="1"/>
            <a:r>
              <a:rPr lang="en-US" sz="1400" dirty="0"/>
              <a:t>Publicly-available data.</a:t>
            </a:r>
          </a:p>
          <a:p>
            <a:pPr lvl="1"/>
            <a:r>
              <a:rPr lang="en-US" sz="1400" dirty="0"/>
              <a:t>Individual expert judgement by practicing geoscientists and engineers.</a:t>
            </a:r>
          </a:p>
          <a:p>
            <a:pPr lvl="1"/>
            <a:r>
              <a:rPr lang="en-US" sz="1400" dirty="0"/>
              <a:t>Group discussions and peer-reviews.</a:t>
            </a:r>
          </a:p>
          <a:p>
            <a:pPr lvl="1"/>
            <a:r>
              <a:rPr lang="en-US" sz="1400" dirty="0"/>
              <a:t>Minimum – Most Likely – Maximum resource values for each province.</a:t>
            </a:r>
          </a:p>
          <a:p>
            <a:r>
              <a:rPr lang="en-US" sz="1400" dirty="0"/>
              <a:t>Area-level assessments:</a:t>
            </a:r>
          </a:p>
          <a:p>
            <a:pPr lvl="1"/>
            <a:r>
              <a:rPr lang="en-US" sz="1400" dirty="0"/>
              <a:t>Statistical aggregation of province-level assessments to calculate Mean resources values.</a:t>
            </a:r>
          </a:p>
          <a:p>
            <a:r>
              <a:rPr lang="en-US" sz="1400" dirty="0"/>
              <a:t>National-level assessment:</a:t>
            </a:r>
          </a:p>
          <a:p>
            <a:pPr lvl="1"/>
            <a:r>
              <a:rPr lang="en-US" sz="1400" dirty="0"/>
              <a:t>Statistical aggregation of area-level assessments to calculate mean Grand Total resources for the U.S.</a:t>
            </a:r>
          </a:p>
          <a:p>
            <a:pPr lvl="1"/>
            <a:r>
              <a:rPr lang="en-US" sz="1400" dirty="0"/>
              <a:t>Mean values for different types of reservoirs and different resource categories.</a:t>
            </a:r>
          </a:p>
          <a:p>
            <a:pPr lvl="1"/>
            <a:r>
              <a:rPr lang="en-US" sz="1400" dirty="0"/>
              <a:t>Addition of EIA’s latest published proved reserves (year-end 2019) to calculate future gas supply.</a:t>
            </a:r>
          </a:p>
        </p:txBody>
      </p:sp>
      <p:sp>
        <p:nvSpPr>
          <p:cNvPr id="9" name="TextBox 8"/>
          <p:cNvSpPr txBox="1"/>
          <p:nvPr/>
        </p:nvSpPr>
        <p:spPr>
          <a:xfrm>
            <a:off x="3091910" y="4676164"/>
            <a:ext cx="26230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www.potentialgas.org</a:t>
            </a:r>
          </a:p>
        </p:txBody>
      </p:sp>
      <p:sp>
        <p:nvSpPr>
          <p:cNvPr id="10" name="Slide Number Placeholder 9"/>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6</a:t>
            </a:fld>
            <a:endParaRPr lang="en-US" altLang="en-US" b="0"/>
          </a:p>
        </p:txBody>
      </p:sp>
      <p:pic>
        <p:nvPicPr>
          <p:cNvPr id="11" name="Picture 10"/>
          <p:cNvPicPr/>
          <p:nvPr/>
        </p:nvPicPr>
        <p:blipFill rotWithShape="1">
          <a:blip r:embed="rId4">
            <a:extLst>
              <a:ext uri="{28A0092B-C50C-407E-A947-70E740481C1C}">
                <a14:useLocalDpi xmlns:a14="http://schemas.microsoft.com/office/drawing/2010/main" val="0"/>
              </a:ext>
            </a:extLst>
          </a:blip>
          <a:srcRect r="398"/>
          <a:stretch/>
        </p:blipFill>
        <p:spPr bwMode="auto">
          <a:xfrm>
            <a:off x="5978611" y="4651046"/>
            <a:ext cx="3124200" cy="450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767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CDC6A-2C67-B496-6F81-F25796B51919}"/>
              </a:ext>
            </a:extLst>
          </p:cNvPr>
          <p:cNvSpPr>
            <a:spLocks noGrp="1"/>
          </p:cNvSpPr>
          <p:nvPr>
            <p:ph type="title"/>
          </p:nvPr>
        </p:nvSpPr>
        <p:spPr/>
        <p:txBody>
          <a:bodyPr>
            <a:normAutofit fontScale="90000"/>
          </a:bodyPr>
          <a:lstStyle/>
          <a:p>
            <a:pPr algn="ctr"/>
            <a:r>
              <a:rPr lang="en-US" dirty="0"/>
              <a:t>Classification of Natural Gas Resource Adopted by the Potential Gas Committee</a:t>
            </a:r>
          </a:p>
        </p:txBody>
      </p:sp>
      <p:sp>
        <p:nvSpPr>
          <p:cNvPr id="4" name="Slide Number Placeholder 3">
            <a:extLst>
              <a:ext uri="{FF2B5EF4-FFF2-40B4-BE49-F238E27FC236}">
                <a16:creationId xmlns:a16="http://schemas.microsoft.com/office/drawing/2014/main" id="{E5546AEC-7784-9956-07D3-B8BFDF84A5D5}"/>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7</a:t>
            </a:fld>
            <a:endParaRPr lang="en-US" altLang="en-US" b="0"/>
          </a:p>
        </p:txBody>
      </p:sp>
      <p:pic>
        <p:nvPicPr>
          <p:cNvPr id="6" name="Picture 5">
            <a:extLst>
              <a:ext uri="{FF2B5EF4-FFF2-40B4-BE49-F238E27FC236}">
                <a16:creationId xmlns:a16="http://schemas.microsoft.com/office/drawing/2014/main" id="{828DAFBF-8D61-D3F9-C325-1BB90B573D1C}"/>
              </a:ext>
            </a:extLst>
          </p:cNvPr>
          <p:cNvPicPr>
            <a:picLocks noChangeAspect="1"/>
          </p:cNvPicPr>
          <p:nvPr/>
        </p:nvPicPr>
        <p:blipFill>
          <a:blip r:embed="rId3"/>
          <a:stretch>
            <a:fillRect/>
          </a:stretch>
        </p:blipFill>
        <p:spPr>
          <a:xfrm>
            <a:off x="371027" y="1405548"/>
            <a:ext cx="6105974" cy="3737952"/>
          </a:xfrm>
          <a:prstGeom prst="rect">
            <a:avLst/>
          </a:prstGeom>
        </p:spPr>
      </p:pic>
    </p:spTree>
    <p:extLst>
      <p:ext uri="{BB962C8B-B14F-4D97-AF65-F5344CB8AC3E}">
        <p14:creationId xmlns:p14="http://schemas.microsoft.com/office/powerpoint/2010/main" val="252099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678C-2148-669A-97BC-B1273A3079DE}"/>
              </a:ext>
            </a:extLst>
          </p:cNvPr>
          <p:cNvSpPr>
            <a:spLocks noGrp="1"/>
          </p:cNvSpPr>
          <p:nvPr>
            <p:ph type="title"/>
          </p:nvPr>
        </p:nvSpPr>
        <p:spPr/>
        <p:txBody>
          <a:bodyPr>
            <a:normAutofit fontScale="90000"/>
          </a:bodyPr>
          <a:lstStyle/>
          <a:p>
            <a:pPr algn="ctr"/>
            <a:r>
              <a:rPr lang="en-US" dirty="0"/>
              <a:t>Categories and Types of Occurrence of </a:t>
            </a:r>
            <a:br>
              <a:rPr lang="en-US" dirty="0"/>
            </a:br>
            <a:r>
              <a:rPr lang="en-US" dirty="0"/>
              <a:t>Gas Resources</a:t>
            </a:r>
          </a:p>
        </p:txBody>
      </p:sp>
      <p:sp>
        <p:nvSpPr>
          <p:cNvPr id="4" name="Slide Number Placeholder 3">
            <a:extLst>
              <a:ext uri="{FF2B5EF4-FFF2-40B4-BE49-F238E27FC236}">
                <a16:creationId xmlns:a16="http://schemas.microsoft.com/office/drawing/2014/main" id="{D2A8C080-1D44-B343-1323-2215B48CC120}"/>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8</a:t>
            </a:fld>
            <a:endParaRPr lang="en-US" altLang="en-US" b="0"/>
          </a:p>
        </p:txBody>
      </p:sp>
      <p:pic>
        <p:nvPicPr>
          <p:cNvPr id="6" name="Picture 5">
            <a:extLst>
              <a:ext uri="{FF2B5EF4-FFF2-40B4-BE49-F238E27FC236}">
                <a16:creationId xmlns:a16="http://schemas.microsoft.com/office/drawing/2014/main" id="{6F6EFCAC-B7A0-CF07-B72F-1E602D402A79}"/>
              </a:ext>
            </a:extLst>
          </p:cNvPr>
          <p:cNvPicPr>
            <a:picLocks noChangeAspect="1"/>
          </p:cNvPicPr>
          <p:nvPr/>
        </p:nvPicPr>
        <p:blipFill>
          <a:blip r:embed="rId3"/>
          <a:stretch>
            <a:fillRect/>
          </a:stretch>
        </p:blipFill>
        <p:spPr>
          <a:xfrm>
            <a:off x="15410" y="1325640"/>
            <a:ext cx="5547189" cy="3608309"/>
          </a:xfrm>
          <a:prstGeom prst="rect">
            <a:avLst/>
          </a:prstGeom>
        </p:spPr>
      </p:pic>
      <p:pic>
        <p:nvPicPr>
          <p:cNvPr id="8" name="Picture 7">
            <a:extLst>
              <a:ext uri="{FF2B5EF4-FFF2-40B4-BE49-F238E27FC236}">
                <a16:creationId xmlns:a16="http://schemas.microsoft.com/office/drawing/2014/main" id="{B06B4975-4087-CBDB-38CE-9D23C7E63A15}"/>
              </a:ext>
            </a:extLst>
          </p:cNvPr>
          <p:cNvPicPr>
            <a:picLocks noChangeAspect="1"/>
          </p:cNvPicPr>
          <p:nvPr/>
        </p:nvPicPr>
        <p:blipFill rotWithShape="1">
          <a:blip r:embed="rId4"/>
          <a:srcRect t="3643"/>
          <a:stretch/>
        </p:blipFill>
        <p:spPr>
          <a:xfrm>
            <a:off x="5549756" y="2266950"/>
            <a:ext cx="3518044" cy="2061789"/>
          </a:xfrm>
          <a:prstGeom prst="rect">
            <a:avLst/>
          </a:prstGeom>
        </p:spPr>
      </p:pic>
    </p:spTree>
    <p:extLst>
      <p:ext uri="{BB962C8B-B14F-4D97-AF65-F5344CB8AC3E}">
        <p14:creationId xmlns:p14="http://schemas.microsoft.com/office/powerpoint/2010/main" val="257698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61CA-511B-B8C6-8630-40BFA2ADEEDD}"/>
              </a:ext>
            </a:extLst>
          </p:cNvPr>
          <p:cNvSpPr>
            <a:spLocks noGrp="1"/>
          </p:cNvSpPr>
          <p:nvPr>
            <p:ph type="title"/>
          </p:nvPr>
        </p:nvSpPr>
        <p:spPr/>
        <p:txBody>
          <a:bodyPr>
            <a:normAutofit fontScale="90000"/>
          </a:bodyPr>
          <a:lstStyle/>
          <a:p>
            <a:pPr algn="ctr"/>
            <a:r>
              <a:rPr lang="en-US" dirty="0"/>
              <a:t>Traditional Resources (Mean Values, Bcf)</a:t>
            </a:r>
            <a:br>
              <a:rPr lang="en-US" dirty="0"/>
            </a:br>
            <a:r>
              <a:rPr lang="en-US" dirty="0"/>
              <a:t>(Total United States)</a:t>
            </a:r>
          </a:p>
        </p:txBody>
      </p:sp>
      <p:sp>
        <p:nvSpPr>
          <p:cNvPr id="4" name="Slide Number Placeholder 3">
            <a:extLst>
              <a:ext uri="{FF2B5EF4-FFF2-40B4-BE49-F238E27FC236}">
                <a16:creationId xmlns:a16="http://schemas.microsoft.com/office/drawing/2014/main" id="{B6CF656F-2C59-02EB-3978-042C1BB4579C}"/>
              </a:ext>
            </a:extLst>
          </p:cNvPr>
          <p:cNvSpPr>
            <a:spLocks noGrp="1"/>
          </p:cNvSpPr>
          <p:nvPr>
            <p:ph type="sldNum" sz="quarter" idx="15"/>
          </p:nvPr>
        </p:nvSpPr>
        <p:spPr/>
        <p:txBody>
          <a:bodyPr>
            <a:normAutofit fontScale="47500" lnSpcReduction="20000"/>
          </a:bodyPr>
          <a:lstStyle/>
          <a:p>
            <a:pPr>
              <a:defRPr/>
            </a:pPr>
            <a:fld id="{8BB58D88-5976-7B46-9A89-E2C32D36B7D1}" type="slidenum">
              <a:rPr lang="en-US" altLang="en-US" smtClean="0"/>
              <a:pPr>
                <a:defRPr/>
              </a:pPr>
              <a:t>9</a:t>
            </a:fld>
            <a:endParaRPr lang="en-US" altLang="en-US" b="0"/>
          </a:p>
        </p:txBody>
      </p:sp>
      <p:pic>
        <p:nvPicPr>
          <p:cNvPr id="6" name="Picture 5">
            <a:extLst>
              <a:ext uri="{FF2B5EF4-FFF2-40B4-BE49-F238E27FC236}">
                <a16:creationId xmlns:a16="http://schemas.microsoft.com/office/drawing/2014/main" id="{B22D6FFF-D03B-59ED-75AB-D0C6658E7B3C}"/>
              </a:ext>
            </a:extLst>
          </p:cNvPr>
          <p:cNvPicPr>
            <a:picLocks noChangeAspect="1"/>
          </p:cNvPicPr>
          <p:nvPr/>
        </p:nvPicPr>
        <p:blipFill>
          <a:blip r:embed="rId3"/>
          <a:stretch>
            <a:fillRect/>
          </a:stretch>
        </p:blipFill>
        <p:spPr>
          <a:xfrm>
            <a:off x="251865" y="1428750"/>
            <a:ext cx="5729835" cy="3200400"/>
          </a:xfrm>
          <a:prstGeom prst="rect">
            <a:avLst/>
          </a:prstGeom>
        </p:spPr>
      </p:pic>
      <p:sp>
        <p:nvSpPr>
          <p:cNvPr id="3" name="TextBox 2">
            <a:extLst>
              <a:ext uri="{FF2B5EF4-FFF2-40B4-BE49-F238E27FC236}">
                <a16:creationId xmlns:a16="http://schemas.microsoft.com/office/drawing/2014/main" id="{753F6762-3BB1-AB40-0896-8DEE084CD63F}"/>
              </a:ext>
            </a:extLst>
          </p:cNvPr>
          <p:cNvSpPr txBox="1"/>
          <p:nvPr/>
        </p:nvSpPr>
        <p:spPr>
          <a:xfrm>
            <a:off x="6400801" y="1962150"/>
            <a:ext cx="2476500" cy="2585323"/>
          </a:xfrm>
          <a:prstGeom prst="rect">
            <a:avLst/>
          </a:prstGeom>
          <a:noFill/>
        </p:spPr>
        <p:txBody>
          <a:bodyPr wrap="square" rtlCol="0">
            <a:spAutoFit/>
          </a:bodyPr>
          <a:lstStyle/>
          <a:p>
            <a:r>
              <a:rPr lang="en-US" b="1" dirty="0"/>
              <a:t>Probable: </a:t>
            </a:r>
            <a:r>
              <a:rPr lang="en-US" dirty="0"/>
              <a:t>Associated with existing fields, most assured</a:t>
            </a:r>
          </a:p>
          <a:p>
            <a:r>
              <a:rPr lang="en-US" b="1" dirty="0"/>
              <a:t>Possible: </a:t>
            </a:r>
            <a:r>
              <a:rPr lang="en-US" dirty="0"/>
              <a:t>Associated with productive formations, less assured</a:t>
            </a:r>
          </a:p>
          <a:p>
            <a:r>
              <a:rPr lang="en-US" b="1" dirty="0"/>
              <a:t>Speculative: </a:t>
            </a:r>
            <a:r>
              <a:rPr lang="en-US" dirty="0"/>
              <a:t>most nebulous</a:t>
            </a:r>
          </a:p>
          <a:p>
            <a:endParaRPr lang="en-US" dirty="0"/>
          </a:p>
        </p:txBody>
      </p:sp>
      <p:pic>
        <p:nvPicPr>
          <p:cNvPr id="5" name="Picture 4">
            <a:extLst>
              <a:ext uri="{FF2B5EF4-FFF2-40B4-BE49-F238E27FC236}">
                <a16:creationId xmlns:a16="http://schemas.microsoft.com/office/drawing/2014/main" id="{420B098F-6FA5-E789-70B1-5C3062016C32}"/>
              </a:ext>
            </a:extLst>
          </p:cNvPr>
          <p:cNvPicPr>
            <a:picLocks noChangeAspect="1"/>
          </p:cNvPicPr>
          <p:nvPr/>
        </p:nvPicPr>
        <p:blipFill rotWithShape="1">
          <a:blip r:embed="rId4"/>
          <a:srcRect r="8392"/>
          <a:stretch/>
        </p:blipFill>
        <p:spPr>
          <a:xfrm>
            <a:off x="228600" y="4682258"/>
            <a:ext cx="2171700" cy="387923"/>
          </a:xfrm>
          <a:prstGeom prst="rect">
            <a:avLst/>
          </a:prstGeom>
        </p:spPr>
      </p:pic>
    </p:spTree>
    <p:extLst>
      <p:ext uri="{BB962C8B-B14F-4D97-AF65-F5344CB8AC3E}">
        <p14:creationId xmlns:p14="http://schemas.microsoft.com/office/powerpoint/2010/main" val="2383874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ines-Template-01" id="{D842899D-9851-9D4C-B1B9-088136D138D7}" vid="{CB10119D-2D7A-6344-957C-990F579195C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s-Template-01" id="{D842899D-9851-9D4C-B1B9-088136D138D7}" vid="{BDA18EBE-A2C0-DA43-8BB2-D89487C705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ppt/theme/themeOverride2.xml><?xml version="1.0" encoding="utf-8"?>
<a:themeOverride xmlns:a="http://schemas.openxmlformats.org/drawingml/2006/main">
  <a:clrScheme name="Custom 10">
    <a:dk1>
      <a:sysClr val="windowText" lastClr="000000"/>
    </a:dk1>
    <a:lt1>
      <a:sysClr val="window" lastClr="FFFFFF"/>
    </a:lt1>
    <a:dk2>
      <a:srgbClr val="173151"/>
    </a:dk2>
    <a:lt2>
      <a:srgbClr val="EAF1FF"/>
    </a:lt2>
    <a:accent1>
      <a:srgbClr val="E1561A"/>
    </a:accent1>
    <a:accent2>
      <a:srgbClr val="8597C0"/>
    </a:accent2>
    <a:accent3>
      <a:srgbClr val="133869"/>
    </a:accent3>
    <a:accent4>
      <a:srgbClr val="919194"/>
    </a:accent4>
    <a:accent5>
      <a:srgbClr val="D5DCE9"/>
    </a:accent5>
    <a:accent6>
      <a:srgbClr val="B0B4B6"/>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Mines-Template-01</Template>
  <TotalTime>0</TotalTime>
  <Words>2355</Words>
  <Application>Microsoft Office PowerPoint</Application>
  <PresentationFormat>On-screen Show (16:9)</PresentationFormat>
  <Paragraphs>249</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Arial Bold</vt:lpstr>
      <vt:lpstr>Avenir Next Regular</vt:lpstr>
      <vt:lpstr>Calibri</vt:lpstr>
      <vt:lpstr>Calibri Light</vt:lpstr>
      <vt:lpstr>TimesNewRomanPS-BoldMT</vt:lpstr>
      <vt:lpstr>Tw Cen MT</vt:lpstr>
      <vt:lpstr>Wingdings</vt:lpstr>
      <vt:lpstr>Wingdings 2</vt:lpstr>
      <vt:lpstr>Widescreen Presentation</vt:lpstr>
      <vt:lpstr>Custom Design</vt:lpstr>
      <vt:lpstr>Potential Supply of Natural Gas in the United States  Report of the Potential Gas Committee </vt:lpstr>
      <vt:lpstr>Executive Summary</vt:lpstr>
      <vt:lpstr>Organization</vt:lpstr>
      <vt:lpstr>PGC assesses future supply of natural gas</vt:lpstr>
      <vt:lpstr>7 PGC work areas and 90 geologic provinces</vt:lpstr>
      <vt:lpstr>PGC resource assessment methodology</vt:lpstr>
      <vt:lpstr>Classification of Natural Gas Resource Adopted by the Potential Gas Committee</vt:lpstr>
      <vt:lpstr>Categories and Types of Occurrence of  Gas Resources</vt:lpstr>
      <vt:lpstr>Traditional Resources (Mean Values, Bcf) (Total United States)</vt:lpstr>
      <vt:lpstr>PGC assessment of Potential Natural Gas Resources in the United States (2022) (aggregate mean values, bcf)</vt:lpstr>
      <vt:lpstr>PGC historical assessment of total recoverable natural gas resources, US</vt:lpstr>
      <vt:lpstr>Gas Resource Assessment for Areas (2022) for Total Traditional Natural Gas (No CBM)</vt:lpstr>
      <vt:lpstr>Areas ranked based on Total Gas Resources (includes Traditional Gas, no CBM)</vt:lpstr>
      <vt:lpstr>Year-end 2022 assessment results</vt:lpstr>
      <vt:lpstr>Future Supply and Ultimate Recoverable Resources of Natural Gas in U.S. (Tcf)</vt:lpstr>
      <vt:lpstr>Summary of PGC year-end 2020 assessment</vt:lpstr>
      <vt:lpstr>Contact PGA to obtain PDF of the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2016-09-14T14:01:44Z</dcterms:created>
  <dcterms:modified xsi:type="dcterms:W3CDTF">2023-09-14T15:12:59Z</dcterms:modified>
</cp:coreProperties>
</file>