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6"/>
  </p:notesMasterIdLst>
  <p:handoutMasterIdLst>
    <p:handoutMasterId r:id="rId27"/>
  </p:handoutMasterIdLst>
  <p:sldIdLst>
    <p:sldId id="257" r:id="rId6"/>
    <p:sldId id="386" r:id="rId7"/>
    <p:sldId id="388" r:id="rId8"/>
    <p:sldId id="389" r:id="rId9"/>
    <p:sldId id="296" r:id="rId10"/>
    <p:sldId id="342" r:id="rId11"/>
    <p:sldId id="390" r:id="rId12"/>
    <p:sldId id="391" r:id="rId13"/>
    <p:sldId id="338" r:id="rId14"/>
    <p:sldId id="396" r:id="rId15"/>
    <p:sldId id="397" r:id="rId16"/>
    <p:sldId id="398" r:id="rId17"/>
    <p:sldId id="399" r:id="rId18"/>
    <p:sldId id="400" r:id="rId19"/>
    <p:sldId id="401" r:id="rId20"/>
    <p:sldId id="402" r:id="rId21"/>
    <p:sldId id="403" r:id="rId22"/>
    <p:sldId id="392" r:id="rId23"/>
    <p:sldId id="393" r:id="rId24"/>
    <p:sldId id="318" r:id="rId2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17C3A2-4E57-7F7D-8E24-0B36F21CB33D}" name="Cristy S Rankin" initials="CSR" userId="S::cristy.rankin@dteenergy.com::d4a5350d-ecb8-4671-89af-25e06bab8b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C8E"/>
    <a:srgbClr val="55AF23"/>
    <a:srgbClr val="D1B2E8"/>
    <a:srgbClr val="FFFFCC"/>
    <a:srgbClr val="084FB8"/>
    <a:srgbClr val="0066FF"/>
    <a:srgbClr val="DDE8F7"/>
    <a:srgbClr val="E99A0B"/>
    <a:srgbClr val="7BDA46"/>
    <a:srgbClr val="DBCE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213FF-B34A-435C-89F8-F7385DA6C503}" v="53" dt="2025-10-21T16:29:08.234"/>
    <p1510:client id="{F910CB84-9D9E-43B8-9B5A-670BE58C9FF8}" v="58" dt="2025-10-21T16:29:08.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amek, Amanda" userId="3167d7a9-d4fa-4b1f-8b8c-b89b9f3936ef" providerId="ADAL" clId="{06EDB4BE-4C9E-4A47-BFCE-0E287A36925E}"/>
    <pc:docChg chg="modSld">
      <pc:chgData name="Sramek, Amanda" userId="3167d7a9-d4fa-4b1f-8b8c-b89b9f3936ef" providerId="ADAL" clId="{06EDB4BE-4C9E-4A47-BFCE-0E287A36925E}" dt="2025-07-17T15:59:14.412" v="21" actId="13926"/>
      <pc:docMkLst>
        <pc:docMk/>
      </pc:docMkLst>
      <pc:sldChg chg="modSp mod">
        <pc:chgData name="Sramek, Amanda" userId="3167d7a9-d4fa-4b1f-8b8c-b89b9f3936ef" providerId="ADAL" clId="{06EDB4BE-4C9E-4A47-BFCE-0E287A36925E}" dt="2025-07-17T15:59:14.412" v="21" actId="13926"/>
        <pc:sldMkLst>
          <pc:docMk/>
          <pc:sldMk cId="3281693913" sldId="388"/>
        </pc:sldMkLst>
        <pc:spChg chg="mod">
          <ac:chgData name="Sramek, Amanda" userId="3167d7a9-d4fa-4b1f-8b8c-b89b9f3936ef" providerId="ADAL" clId="{06EDB4BE-4C9E-4A47-BFCE-0E287A36925E}" dt="2025-07-17T15:59:14.412" v="21" actId="13926"/>
          <ac:spMkLst>
            <pc:docMk/>
            <pc:sldMk cId="3281693913" sldId="388"/>
            <ac:spMk id="3" creationId="{A4318128-E883-09BD-C742-5C873EE8DB08}"/>
          </ac:spMkLst>
        </pc:spChg>
      </pc:sldChg>
    </pc:docChg>
  </pc:docChgLst>
  <pc:docChgLst>
    <pc:chgData name="Moussi, Mohamed" userId="5d29b875-9a5f-4375-809f-3afb2f4aa719" providerId="ADAL" clId="{41B331C0-6CCB-412E-A12A-853F15859FC0}"/>
    <pc:docChg chg="undo custSel modSld">
      <pc:chgData name="Moussi, Mohamed" userId="5d29b875-9a5f-4375-809f-3afb2f4aa719" providerId="ADAL" clId="{41B331C0-6CCB-412E-A12A-853F15859FC0}" dt="2025-10-21T16:29:08.238" v="51" actId="20577"/>
      <pc:docMkLst>
        <pc:docMk/>
      </pc:docMkLst>
      <pc:sldChg chg="modSp mod">
        <pc:chgData name="Moussi, Mohamed" userId="5d29b875-9a5f-4375-809f-3afb2f4aa719" providerId="ADAL" clId="{41B331C0-6CCB-412E-A12A-853F15859FC0}" dt="2025-10-21T16:29:08.238" v="51" actId="20577"/>
        <pc:sldMkLst>
          <pc:docMk/>
          <pc:sldMk cId="0" sldId="296"/>
        </pc:sldMkLst>
        <pc:spChg chg="mod">
          <ac:chgData name="Moussi, Mohamed" userId="5d29b875-9a5f-4375-809f-3afb2f4aa719" providerId="ADAL" clId="{41B331C0-6CCB-412E-A12A-853F15859FC0}" dt="2025-10-21T16:29:08.238" v="51" actId="20577"/>
          <ac:spMkLst>
            <pc:docMk/>
            <pc:sldMk cId="0" sldId="296"/>
            <ac:spMk id="3" creationId="{8D6470F7-B2AA-4D56-2E30-91B125AF9A60}"/>
          </ac:spMkLst>
        </pc:spChg>
        <pc:spChg chg="mod">
          <ac:chgData name="Moussi, Mohamed" userId="5d29b875-9a5f-4375-809f-3afb2f4aa719" providerId="ADAL" clId="{41B331C0-6CCB-412E-A12A-853F15859FC0}" dt="2025-10-21T16:28:49.799" v="50" actId="20577"/>
          <ac:spMkLst>
            <pc:docMk/>
            <pc:sldMk cId="0" sldId="296"/>
            <ac:spMk id="4" creationId="{DD8C83F5-45AB-A4C4-4DA5-FE4F4E94C74C}"/>
          </ac:spMkLst>
        </pc:spChg>
      </pc:sldChg>
    </pc:docChg>
  </pc:docChgLst>
  <pc:docChgLst>
    <pc:chgData name="Sramek, Amanda" userId="3167d7a9-d4fa-4b1f-8b8c-b89b9f3936ef" providerId="ADAL" clId="{32FBEB5A-8C6F-47B0-987E-7FE8D5A988A2}"/>
    <pc:docChg chg="custSel modSld">
      <pc:chgData name="Sramek, Amanda" userId="3167d7a9-d4fa-4b1f-8b8c-b89b9f3936ef" providerId="ADAL" clId="{32FBEB5A-8C6F-47B0-987E-7FE8D5A988A2}" dt="2025-10-21T16:29:08.166" v="57" actId="20577"/>
      <pc:docMkLst>
        <pc:docMk/>
      </pc:docMkLst>
      <pc:sldChg chg="modSp mod">
        <pc:chgData name="Sramek, Amanda" userId="3167d7a9-d4fa-4b1f-8b8c-b89b9f3936ef" providerId="ADAL" clId="{32FBEB5A-8C6F-47B0-987E-7FE8D5A988A2}" dt="2025-10-21T16:29:08.166" v="57" actId="20577"/>
        <pc:sldMkLst>
          <pc:docMk/>
          <pc:sldMk cId="0" sldId="296"/>
        </pc:sldMkLst>
        <pc:spChg chg="mod">
          <ac:chgData name="Sramek, Amanda" userId="3167d7a9-d4fa-4b1f-8b8c-b89b9f3936ef" providerId="ADAL" clId="{32FBEB5A-8C6F-47B0-987E-7FE8D5A988A2}" dt="2025-10-21T16:28:22.772" v="53" actId="13926"/>
          <ac:spMkLst>
            <pc:docMk/>
            <pc:sldMk cId="0" sldId="296"/>
            <ac:spMk id="3" creationId="{8D6470F7-B2AA-4D56-2E30-91B125AF9A60}"/>
          </ac:spMkLst>
        </pc:spChg>
        <pc:spChg chg="mod">
          <ac:chgData name="Sramek, Amanda" userId="3167d7a9-d4fa-4b1f-8b8c-b89b9f3936ef" providerId="ADAL" clId="{32FBEB5A-8C6F-47B0-987E-7FE8D5A988A2}" dt="2025-10-21T16:29:08.166" v="57" actId="20577"/>
          <ac:spMkLst>
            <pc:docMk/>
            <pc:sldMk cId="0" sldId="296"/>
            <ac:spMk id="4" creationId="{DD8C83F5-45AB-A4C4-4DA5-FE4F4E94C74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66F19F-128F-4C88-88B7-C48E28623D8D}"/>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5A5D5B-C52D-48D9-AFF5-DEEABF42E81C}"/>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8A91C04-AD6B-4D6B-B958-863EAE5E33B2}" type="datetimeFigureOut">
              <a:rPr lang="en-US" smtClean="0"/>
              <a:t>10/21/2025</a:t>
            </a:fld>
            <a:endParaRPr lang="en-US"/>
          </a:p>
        </p:txBody>
      </p:sp>
      <p:sp>
        <p:nvSpPr>
          <p:cNvPr id="4" name="Footer Placeholder 3">
            <a:extLst>
              <a:ext uri="{FF2B5EF4-FFF2-40B4-BE49-F238E27FC236}">
                <a16:creationId xmlns:a16="http://schemas.microsoft.com/office/drawing/2014/main" id="{ED567DD3-59E4-4D6E-A7FE-06086EFFAB62}"/>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C771D4-9B34-4934-AA88-9AD1833C8A6D}"/>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9FA9645-8D94-40BB-8733-3FC844FE7890}" type="slidenum">
              <a:rPr lang="en-US" smtClean="0"/>
              <a:t>‹#›</a:t>
            </a:fld>
            <a:endParaRPr lang="en-US"/>
          </a:p>
        </p:txBody>
      </p:sp>
    </p:spTree>
    <p:extLst>
      <p:ext uri="{BB962C8B-B14F-4D97-AF65-F5344CB8AC3E}">
        <p14:creationId xmlns:p14="http://schemas.microsoft.com/office/powerpoint/2010/main" val="959293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78465C-3040-4067-B17B-07064510C9D9}"/>
              </a:ext>
            </a:extLst>
          </p:cNvPr>
          <p:cNvSpPr>
            <a:spLocks noGrp="1"/>
          </p:cNvSpPr>
          <p:nvPr>
            <p:ph type="hdr" sz="quarter"/>
          </p:nvPr>
        </p:nvSpPr>
        <p:spPr>
          <a:xfrm>
            <a:off x="0" y="0"/>
            <a:ext cx="3043238" cy="465138"/>
          </a:xfrm>
          <a:prstGeom prst="rect">
            <a:avLst/>
          </a:prstGeom>
        </p:spPr>
        <p:txBody>
          <a:bodyPr vert="horz" lIns="93317" tIns="46659" rIns="93317" bIns="4665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959B1D94-683E-4AE1-AB77-7CDFAD9564E4}"/>
              </a:ext>
            </a:extLst>
          </p:cNvPr>
          <p:cNvSpPr>
            <a:spLocks noGrp="1"/>
          </p:cNvSpPr>
          <p:nvPr>
            <p:ph type="dt" idx="1"/>
          </p:nvPr>
        </p:nvSpPr>
        <p:spPr>
          <a:xfrm>
            <a:off x="3978275" y="0"/>
            <a:ext cx="3043238" cy="465138"/>
          </a:xfrm>
          <a:prstGeom prst="rect">
            <a:avLst/>
          </a:prstGeom>
        </p:spPr>
        <p:txBody>
          <a:bodyPr vert="horz" lIns="93317" tIns="46659" rIns="93317" bIns="46659" rtlCol="0"/>
          <a:lstStyle>
            <a:lvl1pPr algn="r" eaLnBrk="1" hangingPunct="1">
              <a:defRPr sz="1200">
                <a:latin typeface="Arial" charset="0"/>
                <a:cs typeface="Arial" charset="0"/>
              </a:defRPr>
            </a:lvl1pPr>
          </a:lstStyle>
          <a:p>
            <a:pPr>
              <a:defRPr/>
            </a:pPr>
            <a:fld id="{ADCF4A3E-2451-4AE1-8782-36A45DD9FB89}" type="datetimeFigureOut">
              <a:rPr lang="en-US"/>
              <a:pPr>
                <a:defRPr/>
              </a:pPr>
              <a:t>10/21/2025</a:t>
            </a:fld>
            <a:endParaRPr lang="en-US"/>
          </a:p>
        </p:txBody>
      </p:sp>
      <p:sp>
        <p:nvSpPr>
          <p:cNvPr id="4" name="Slide Image Placeholder 3">
            <a:extLst>
              <a:ext uri="{FF2B5EF4-FFF2-40B4-BE49-F238E27FC236}">
                <a16:creationId xmlns:a16="http://schemas.microsoft.com/office/drawing/2014/main" id="{9FAF024F-FEF5-4A4F-85AC-5CBE0DB57B73}"/>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a:p>
        </p:txBody>
      </p:sp>
      <p:sp>
        <p:nvSpPr>
          <p:cNvPr id="5" name="Notes Placeholder 4">
            <a:extLst>
              <a:ext uri="{FF2B5EF4-FFF2-40B4-BE49-F238E27FC236}">
                <a16:creationId xmlns:a16="http://schemas.microsoft.com/office/drawing/2014/main" id="{A8D2C819-68DB-4F8B-AD67-E8F42BC85A82}"/>
              </a:ext>
            </a:extLst>
          </p:cNvPr>
          <p:cNvSpPr>
            <a:spLocks noGrp="1"/>
          </p:cNvSpPr>
          <p:nvPr>
            <p:ph type="body" sz="quarter" idx="3"/>
          </p:nvPr>
        </p:nvSpPr>
        <p:spPr>
          <a:xfrm>
            <a:off x="703263" y="4422775"/>
            <a:ext cx="5616575" cy="4187825"/>
          </a:xfrm>
          <a:prstGeom prst="rect">
            <a:avLst/>
          </a:prstGeom>
        </p:spPr>
        <p:txBody>
          <a:bodyPr vert="horz" lIns="93317" tIns="46659" rIns="93317" bIns="4665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32999E-1D71-4EE1-BE6C-C67EBD00C1CD}"/>
              </a:ext>
            </a:extLst>
          </p:cNvPr>
          <p:cNvSpPr>
            <a:spLocks noGrp="1"/>
          </p:cNvSpPr>
          <p:nvPr>
            <p:ph type="ftr" sz="quarter" idx="4"/>
          </p:nvPr>
        </p:nvSpPr>
        <p:spPr>
          <a:xfrm>
            <a:off x="0" y="8842375"/>
            <a:ext cx="3043238" cy="465138"/>
          </a:xfrm>
          <a:prstGeom prst="rect">
            <a:avLst/>
          </a:prstGeom>
        </p:spPr>
        <p:txBody>
          <a:bodyPr vert="horz" lIns="93317" tIns="46659" rIns="93317" bIns="4665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7BEBD79-CBED-4227-86A8-4090902058D1}"/>
              </a:ext>
            </a:extLst>
          </p:cNvPr>
          <p:cNvSpPr>
            <a:spLocks noGrp="1"/>
          </p:cNvSpPr>
          <p:nvPr>
            <p:ph type="sldNum" sz="quarter" idx="5"/>
          </p:nvPr>
        </p:nvSpPr>
        <p:spPr>
          <a:xfrm>
            <a:off x="3978275" y="8842375"/>
            <a:ext cx="3043238" cy="465138"/>
          </a:xfrm>
          <a:prstGeom prst="rect">
            <a:avLst/>
          </a:prstGeom>
        </p:spPr>
        <p:txBody>
          <a:bodyPr vert="horz" wrap="square" lIns="93317" tIns="46659" rIns="93317" bIns="46659" numCol="1" anchor="b" anchorCtr="0" compatLnSpc="1">
            <a:prstTxWarp prst="textNoShape">
              <a:avLst/>
            </a:prstTxWarp>
          </a:bodyPr>
          <a:lstStyle>
            <a:lvl1pPr algn="r" eaLnBrk="1" hangingPunct="1">
              <a:defRPr sz="1200"/>
            </a:lvl1pPr>
          </a:lstStyle>
          <a:p>
            <a:pPr>
              <a:defRPr/>
            </a:pPr>
            <a:fld id="{73BA85B1-9BAF-48A7-AE30-F119AADEB1B6}" type="slidenum">
              <a:rPr lang="en-US" altLang="en-US"/>
              <a:pPr>
                <a:defRPr/>
              </a:pPr>
              <a:t>‹#›</a:t>
            </a:fld>
            <a:endParaRPr lang="en-US" altLang="en-US"/>
          </a:p>
        </p:txBody>
      </p:sp>
    </p:spTree>
    <p:extLst>
      <p:ext uri="{BB962C8B-B14F-4D97-AF65-F5344CB8AC3E}">
        <p14:creationId xmlns:p14="http://schemas.microsoft.com/office/powerpoint/2010/main" val="2598073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CA910B-9C10-4472-A116-D341B6B5EA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80C5230-C81C-49CF-9A8A-3DCDE937AF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John</a:t>
            </a:r>
          </a:p>
        </p:txBody>
      </p:sp>
      <p:sp>
        <p:nvSpPr>
          <p:cNvPr id="9220" name="Slide Number Placeholder 3">
            <a:extLst>
              <a:ext uri="{FF2B5EF4-FFF2-40B4-BE49-F238E27FC236}">
                <a16:creationId xmlns:a16="http://schemas.microsoft.com/office/drawing/2014/main" id="{E1F6E109-40C3-4774-9263-E0F8E3E13C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4588" indent="-228600">
              <a:defRPr>
                <a:solidFill>
                  <a:schemeClr val="tx1"/>
                </a:solidFill>
                <a:latin typeface="Arial" panose="020B0604020202020204" pitchFamily="34" charset="0"/>
                <a:cs typeface="Arial" panose="020B0604020202020204" pitchFamily="34" charset="0"/>
              </a:defRPr>
            </a:lvl3pPr>
            <a:lvl4pPr marL="1601788" indent="-228600">
              <a:defRPr>
                <a:solidFill>
                  <a:schemeClr val="tx1"/>
                </a:solidFill>
                <a:latin typeface="Arial" panose="020B0604020202020204" pitchFamily="34" charset="0"/>
                <a:cs typeface="Arial" panose="020B0604020202020204" pitchFamily="34" charset="0"/>
              </a:defRPr>
            </a:lvl4pPr>
            <a:lvl5pPr marL="2058988" indent="-228600">
              <a:defRPr>
                <a:solidFill>
                  <a:schemeClr val="tx1"/>
                </a:solidFill>
                <a:latin typeface="Arial" panose="020B060402020202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B7F8D7-BCF7-41E0-BCD4-CE64A0BD65E4}" type="slidenum">
              <a:rPr lang="en-US" altLang="en-US" smtClean="0"/>
              <a:pPr/>
              <a:t>2</a:t>
            </a:fld>
            <a:endParaRPr lang="en-US" altLang="en-US"/>
          </a:p>
        </p:txBody>
      </p:sp>
    </p:spTree>
    <p:extLst>
      <p:ext uri="{BB962C8B-B14F-4D97-AF65-F5344CB8AC3E}">
        <p14:creationId xmlns:p14="http://schemas.microsoft.com/office/powerpoint/2010/main" val="333534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4E4CB-FDBE-32A8-73DE-C9719281C2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5FE96-EA15-6632-6F2B-058649246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08841-7ABB-8FD2-0FDD-AF5CC7B330F7}"/>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0F7C0BCF-9C90-2BF3-EC17-7AC872A936F4}"/>
              </a:ext>
            </a:extLst>
          </p:cNvPr>
          <p:cNvSpPr>
            <a:spLocks noGrp="1"/>
          </p:cNvSpPr>
          <p:nvPr>
            <p:ph type="sldNum" sz="quarter" idx="5"/>
          </p:nvPr>
        </p:nvSpPr>
        <p:spPr/>
        <p:txBody>
          <a:bodyPr/>
          <a:lstStyle/>
          <a:p>
            <a:pPr>
              <a:defRPr/>
            </a:pPr>
            <a:fld id="{73BA85B1-9BAF-48A7-AE30-F119AADEB1B6}" type="slidenum">
              <a:rPr lang="en-US" altLang="en-US" smtClean="0"/>
              <a:pPr>
                <a:defRPr/>
              </a:pPr>
              <a:t>11</a:t>
            </a:fld>
            <a:endParaRPr lang="en-US" altLang="en-US"/>
          </a:p>
        </p:txBody>
      </p:sp>
    </p:spTree>
    <p:extLst>
      <p:ext uri="{BB962C8B-B14F-4D97-AF65-F5344CB8AC3E}">
        <p14:creationId xmlns:p14="http://schemas.microsoft.com/office/powerpoint/2010/main" val="2894877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B3C0-36F6-00E5-36A0-2D899CC5C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708909-E3E7-8B4D-1202-1935C6248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04FEF-8EE3-C24B-7504-7CC7FC2E532E}"/>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A3310041-CFEF-693D-1C47-32485271F50C}"/>
              </a:ext>
            </a:extLst>
          </p:cNvPr>
          <p:cNvSpPr>
            <a:spLocks noGrp="1"/>
          </p:cNvSpPr>
          <p:nvPr>
            <p:ph type="sldNum" sz="quarter" idx="5"/>
          </p:nvPr>
        </p:nvSpPr>
        <p:spPr/>
        <p:txBody>
          <a:bodyPr/>
          <a:lstStyle/>
          <a:p>
            <a:pPr>
              <a:defRPr/>
            </a:pPr>
            <a:fld id="{73BA85B1-9BAF-48A7-AE30-F119AADEB1B6}" type="slidenum">
              <a:rPr lang="en-US" altLang="en-US" smtClean="0"/>
              <a:pPr>
                <a:defRPr/>
              </a:pPr>
              <a:t>12</a:t>
            </a:fld>
            <a:endParaRPr lang="en-US" altLang="en-US"/>
          </a:p>
        </p:txBody>
      </p:sp>
    </p:spTree>
    <p:extLst>
      <p:ext uri="{BB962C8B-B14F-4D97-AF65-F5344CB8AC3E}">
        <p14:creationId xmlns:p14="http://schemas.microsoft.com/office/powerpoint/2010/main" val="25230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65F68-059E-77C8-3BC9-7494CDFE5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1FA4C-75DB-76E2-78F8-EE4C901E9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A19EC-6D38-DAD2-A7E8-563668A30334}"/>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8DCB7D61-2666-6083-FD5A-84C956D3875F}"/>
              </a:ext>
            </a:extLst>
          </p:cNvPr>
          <p:cNvSpPr>
            <a:spLocks noGrp="1"/>
          </p:cNvSpPr>
          <p:nvPr>
            <p:ph type="sldNum" sz="quarter" idx="5"/>
          </p:nvPr>
        </p:nvSpPr>
        <p:spPr/>
        <p:txBody>
          <a:bodyPr/>
          <a:lstStyle/>
          <a:p>
            <a:pPr>
              <a:defRPr/>
            </a:pPr>
            <a:fld id="{73BA85B1-9BAF-48A7-AE30-F119AADEB1B6}" type="slidenum">
              <a:rPr lang="en-US" altLang="en-US" smtClean="0"/>
              <a:pPr>
                <a:defRPr/>
              </a:pPr>
              <a:t>13</a:t>
            </a:fld>
            <a:endParaRPr lang="en-US" altLang="en-US"/>
          </a:p>
        </p:txBody>
      </p:sp>
    </p:spTree>
    <p:extLst>
      <p:ext uri="{BB962C8B-B14F-4D97-AF65-F5344CB8AC3E}">
        <p14:creationId xmlns:p14="http://schemas.microsoft.com/office/powerpoint/2010/main" val="31837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17D61-7BF4-1B21-C9D3-30B3B5D0E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741A9-B5C5-1B00-31DE-3E7282BB3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B32F4F-F065-2F51-0C16-38BA6E30B8D1}"/>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15466C2E-7AA3-FD3B-0C95-DA73D9AFAF8E}"/>
              </a:ext>
            </a:extLst>
          </p:cNvPr>
          <p:cNvSpPr>
            <a:spLocks noGrp="1"/>
          </p:cNvSpPr>
          <p:nvPr>
            <p:ph type="sldNum" sz="quarter" idx="5"/>
          </p:nvPr>
        </p:nvSpPr>
        <p:spPr/>
        <p:txBody>
          <a:bodyPr/>
          <a:lstStyle/>
          <a:p>
            <a:pPr>
              <a:defRPr/>
            </a:pPr>
            <a:fld id="{73BA85B1-9BAF-48A7-AE30-F119AADEB1B6}" type="slidenum">
              <a:rPr lang="en-US" altLang="en-US" smtClean="0"/>
              <a:pPr>
                <a:defRPr/>
              </a:pPr>
              <a:t>14</a:t>
            </a:fld>
            <a:endParaRPr lang="en-US" altLang="en-US"/>
          </a:p>
        </p:txBody>
      </p:sp>
    </p:spTree>
    <p:extLst>
      <p:ext uri="{BB962C8B-B14F-4D97-AF65-F5344CB8AC3E}">
        <p14:creationId xmlns:p14="http://schemas.microsoft.com/office/powerpoint/2010/main" val="21892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15DC8-C480-3319-9822-DC29D8033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C4D0D2-BA26-99E5-AEDA-2B963F758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D79CB-9899-DFB8-97FB-ACE2B17B3D46}"/>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DA2A60CD-5D46-17DB-E87C-4D7964CE802F}"/>
              </a:ext>
            </a:extLst>
          </p:cNvPr>
          <p:cNvSpPr>
            <a:spLocks noGrp="1"/>
          </p:cNvSpPr>
          <p:nvPr>
            <p:ph type="sldNum" sz="quarter" idx="5"/>
          </p:nvPr>
        </p:nvSpPr>
        <p:spPr/>
        <p:txBody>
          <a:bodyPr/>
          <a:lstStyle/>
          <a:p>
            <a:pPr>
              <a:defRPr/>
            </a:pPr>
            <a:fld id="{73BA85B1-9BAF-48A7-AE30-F119AADEB1B6}" type="slidenum">
              <a:rPr lang="en-US" altLang="en-US" smtClean="0"/>
              <a:pPr>
                <a:defRPr/>
              </a:pPr>
              <a:t>15</a:t>
            </a:fld>
            <a:endParaRPr lang="en-US" altLang="en-US"/>
          </a:p>
        </p:txBody>
      </p:sp>
    </p:spTree>
    <p:extLst>
      <p:ext uri="{BB962C8B-B14F-4D97-AF65-F5344CB8AC3E}">
        <p14:creationId xmlns:p14="http://schemas.microsoft.com/office/powerpoint/2010/main" val="3492479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868F-670B-7E4E-D0FE-7A6CC55BE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03F1F-4C50-6291-7682-E2AE1BECF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B66B5-8981-7CD9-4A50-A15A99CA74DE}"/>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A823DCC4-35CD-6659-E2D1-83F09086EA50}"/>
              </a:ext>
            </a:extLst>
          </p:cNvPr>
          <p:cNvSpPr>
            <a:spLocks noGrp="1"/>
          </p:cNvSpPr>
          <p:nvPr>
            <p:ph type="sldNum" sz="quarter" idx="5"/>
          </p:nvPr>
        </p:nvSpPr>
        <p:spPr/>
        <p:txBody>
          <a:bodyPr/>
          <a:lstStyle/>
          <a:p>
            <a:pPr>
              <a:defRPr/>
            </a:pPr>
            <a:fld id="{73BA85B1-9BAF-48A7-AE30-F119AADEB1B6}" type="slidenum">
              <a:rPr lang="en-US" altLang="en-US" smtClean="0"/>
              <a:pPr>
                <a:defRPr/>
              </a:pPr>
              <a:t>16</a:t>
            </a:fld>
            <a:endParaRPr lang="en-US" altLang="en-US"/>
          </a:p>
        </p:txBody>
      </p:sp>
    </p:spTree>
    <p:extLst>
      <p:ext uri="{BB962C8B-B14F-4D97-AF65-F5344CB8AC3E}">
        <p14:creationId xmlns:p14="http://schemas.microsoft.com/office/powerpoint/2010/main" val="1765798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1E71-5596-6D7C-7E86-D08FBDF9A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B15C2-C38C-BFB7-D646-7F2FE54E0E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A164B1-CB70-C7DB-A0AB-CD23DD9BC554}"/>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68DEF57D-CBBC-91FD-E1BF-B31641D2C04E}"/>
              </a:ext>
            </a:extLst>
          </p:cNvPr>
          <p:cNvSpPr>
            <a:spLocks noGrp="1"/>
          </p:cNvSpPr>
          <p:nvPr>
            <p:ph type="sldNum" sz="quarter" idx="5"/>
          </p:nvPr>
        </p:nvSpPr>
        <p:spPr/>
        <p:txBody>
          <a:bodyPr/>
          <a:lstStyle/>
          <a:p>
            <a:pPr>
              <a:defRPr/>
            </a:pPr>
            <a:fld id="{73BA85B1-9BAF-48A7-AE30-F119AADEB1B6}" type="slidenum">
              <a:rPr lang="en-US" altLang="en-US" smtClean="0"/>
              <a:pPr>
                <a:defRPr/>
              </a:pPr>
              <a:t>17</a:t>
            </a:fld>
            <a:endParaRPr lang="en-US" altLang="en-US"/>
          </a:p>
        </p:txBody>
      </p:sp>
    </p:spTree>
    <p:extLst>
      <p:ext uri="{BB962C8B-B14F-4D97-AF65-F5344CB8AC3E}">
        <p14:creationId xmlns:p14="http://schemas.microsoft.com/office/powerpoint/2010/main" val="1222347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74915-CC85-875E-8D7A-9D9779535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6330C-3AB9-0ED2-485C-2E311E74F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8469D-10D1-5853-A6DD-E7D3359345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7E669C-8020-F0E2-EFAE-EA20F43CFDCF}"/>
              </a:ext>
            </a:extLst>
          </p:cNvPr>
          <p:cNvSpPr>
            <a:spLocks noGrp="1"/>
          </p:cNvSpPr>
          <p:nvPr>
            <p:ph type="sldNum" sz="quarter" idx="5"/>
          </p:nvPr>
        </p:nvSpPr>
        <p:spPr/>
        <p:txBody>
          <a:bodyPr/>
          <a:lstStyle/>
          <a:p>
            <a:pPr>
              <a:defRPr/>
            </a:pPr>
            <a:fld id="{73BA85B1-9BAF-48A7-AE30-F119AADEB1B6}" type="slidenum">
              <a:rPr lang="en-US" altLang="en-US" smtClean="0"/>
              <a:pPr>
                <a:defRPr/>
              </a:pPr>
              <a:t>18</a:t>
            </a:fld>
            <a:endParaRPr lang="en-US" altLang="en-US"/>
          </a:p>
        </p:txBody>
      </p:sp>
    </p:spTree>
    <p:extLst>
      <p:ext uri="{BB962C8B-B14F-4D97-AF65-F5344CB8AC3E}">
        <p14:creationId xmlns:p14="http://schemas.microsoft.com/office/powerpoint/2010/main" val="616812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48343-A642-4C0E-A6C2-F87A52F12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80E46D-EE54-68AB-00D4-9C6BD0AD7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2F6040-62A1-E391-0356-2A637F4A2B64}"/>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2AAA1BF1-F64F-7BCD-6F3E-5B8F4EEDD95F}"/>
              </a:ext>
            </a:extLst>
          </p:cNvPr>
          <p:cNvSpPr>
            <a:spLocks noGrp="1"/>
          </p:cNvSpPr>
          <p:nvPr>
            <p:ph type="sldNum" sz="quarter" idx="5"/>
          </p:nvPr>
        </p:nvSpPr>
        <p:spPr/>
        <p:txBody>
          <a:bodyPr/>
          <a:lstStyle/>
          <a:p>
            <a:pPr>
              <a:defRPr/>
            </a:pPr>
            <a:fld id="{73BA85B1-9BAF-48A7-AE30-F119AADEB1B6}" type="slidenum">
              <a:rPr lang="en-US" altLang="en-US" smtClean="0"/>
              <a:pPr>
                <a:defRPr/>
              </a:pPr>
              <a:t>19</a:t>
            </a:fld>
            <a:endParaRPr lang="en-US" altLang="en-US"/>
          </a:p>
        </p:txBody>
      </p:sp>
    </p:spTree>
    <p:extLst>
      <p:ext uri="{BB962C8B-B14F-4D97-AF65-F5344CB8AC3E}">
        <p14:creationId xmlns:p14="http://schemas.microsoft.com/office/powerpoint/2010/main" val="400536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2A342-3582-B953-94A5-0B9FC32A9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F9CFD-3EFC-8139-82ED-0DE6305CF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E4DB61-5F09-A47A-0487-BD4214BABE4D}"/>
              </a:ext>
            </a:extLst>
          </p:cNvPr>
          <p:cNvSpPr>
            <a:spLocks noGrp="1"/>
          </p:cNvSpPr>
          <p:nvPr>
            <p:ph type="body" idx="1"/>
          </p:nvPr>
        </p:nvSpPr>
        <p:spPr/>
        <p:txBody>
          <a:bodyPr/>
          <a:lstStyle/>
          <a:p>
            <a:r>
              <a:rPr lang="en-US"/>
              <a:t>Jackie</a:t>
            </a:r>
          </a:p>
        </p:txBody>
      </p:sp>
      <p:sp>
        <p:nvSpPr>
          <p:cNvPr id="4" name="Slide Number Placeholder 3">
            <a:extLst>
              <a:ext uri="{FF2B5EF4-FFF2-40B4-BE49-F238E27FC236}">
                <a16:creationId xmlns:a16="http://schemas.microsoft.com/office/drawing/2014/main" id="{67064626-75A0-2F5D-7C56-65C0E54113FC}"/>
              </a:ext>
            </a:extLst>
          </p:cNvPr>
          <p:cNvSpPr>
            <a:spLocks noGrp="1"/>
          </p:cNvSpPr>
          <p:nvPr>
            <p:ph type="sldNum" sz="quarter" idx="5"/>
          </p:nvPr>
        </p:nvSpPr>
        <p:spPr/>
        <p:txBody>
          <a:bodyPr/>
          <a:lstStyle/>
          <a:p>
            <a:pPr>
              <a:defRPr/>
            </a:pPr>
            <a:fld id="{73BA85B1-9BAF-48A7-AE30-F119AADEB1B6}" type="slidenum">
              <a:rPr lang="en-US" altLang="en-US" smtClean="0"/>
              <a:pPr>
                <a:defRPr/>
              </a:pPr>
              <a:t>3</a:t>
            </a:fld>
            <a:endParaRPr lang="en-US" altLang="en-US"/>
          </a:p>
        </p:txBody>
      </p:sp>
    </p:spTree>
    <p:extLst>
      <p:ext uri="{BB962C8B-B14F-4D97-AF65-F5344CB8AC3E}">
        <p14:creationId xmlns:p14="http://schemas.microsoft.com/office/powerpoint/2010/main" val="85200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panose="020B0604020202020204" pitchFamily="34" charset="0"/>
                <a:cs typeface="Arial" panose="020B0604020202020204" pitchFamily="34" charset="0"/>
              </a:defRPr>
            </a:lvl1pPr>
            <a:lvl2pPr marL="742950" indent="-285750" defTabSz="930275" eaLnBrk="0" hangingPunct="0">
              <a:defRPr sz="2000">
                <a:solidFill>
                  <a:schemeClr val="tx1"/>
                </a:solidFill>
                <a:latin typeface="Arial" panose="020B0604020202020204" pitchFamily="34" charset="0"/>
                <a:cs typeface="Arial" panose="020B0604020202020204" pitchFamily="34" charset="0"/>
              </a:defRPr>
            </a:lvl2pPr>
            <a:lvl3pPr marL="1143000" indent="-228600" defTabSz="930275" eaLnBrk="0" hangingPunct="0">
              <a:defRPr sz="2000">
                <a:solidFill>
                  <a:schemeClr val="tx1"/>
                </a:solidFill>
                <a:latin typeface="Arial" panose="020B0604020202020204" pitchFamily="34" charset="0"/>
                <a:cs typeface="Arial" panose="020B0604020202020204" pitchFamily="34" charset="0"/>
              </a:defRPr>
            </a:lvl3pPr>
            <a:lvl4pPr marL="1600200" indent="-228600" defTabSz="930275" eaLnBrk="0" hangingPunct="0">
              <a:defRPr sz="2000">
                <a:solidFill>
                  <a:schemeClr val="tx1"/>
                </a:solidFill>
                <a:latin typeface="Arial" panose="020B0604020202020204" pitchFamily="34" charset="0"/>
                <a:cs typeface="Arial" panose="020B0604020202020204" pitchFamily="34" charset="0"/>
              </a:defRPr>
            </a:lvl4pPr>
            <a:lvl5pPr marL="2057400" indent="-228600" defTabSz="930275" eaLnBrk="0" hangingPunct="0">
              <a:defRPr sz="20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DD72997-5863-47FB-9ED7-D5799850F916}" type="slidenum">
              <a:rPr lang="en-US" altLang="en-US" sz="1200">
                <a:solidFill>
                  <a:srgbClr val="000000"/>
                </a:solidFill>
              </a:rPr>
              <a:pPr eaLnBrk="1" hangingPunct="1"/>
              <a:t>4</a:t>
            </a:fld>
            <a:endParaRPr lang="en-US" altLang="en-US" sz="1200">
              <a:solidFill>
                <a:srgbClr val="000000"/>
              </a:solidFill>
            </a:endParaRPr>
          </a:p>
        </p:txBody>
      </p:sp>
    </p:spTree>
    <p:extLst>
      <p:ext uri="{BB962C8B-B14F-4D97-AF65-F5344CB8AC3E}">
        <p14:creationId xmlns:p14="http://schemas.microsoft.com/office/powerpoint/2010/main" val="365209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Carly</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a:latin typeface="+mn-lt"/>
                <a:ea typeface="Verdana" panose="020B0604030504040204" pitchFamily="34" charset="0"/>
              </a:rPr>
              <a:t>Did you have the right people in the room to gather the information needed to respond?</a:t>
            </a:r>
          </a:p>
          <a:p>
            <a:endParaRPr lang="en-US"/>
          </a:p>
        </p:txBody>
      </p:sp>
      <p:sp>
        <p:nvSpPr>
          <p:cNvPr id="4" name="Slide Number Placeholder 3"/>
          <p:cNvSpPr>
            <a:spLocks noGrp="1"/>
          </p:cNvSpPr>
          <p:nvPr>
            <p:ph type="sldNum" sz="quarter" idx="5"/>
          </p:nvPr>
        </p:nvSpPr>
        <p:spPr/>
        <p:txBody>
          <a:bodyPr/>
          <a:lstStyle/>
          <a:p>
            <a:pPr>
              <a:defRPr/>
            </a:pPr>
            <a:fld id="{73BA85B1-9BAF-48A7-AE30-F119AADEB1B6}" type="slidenum">
              <a:rPr lang="en-US" altLang="en-US" smtClean="0"/>
              <a:pPr>
                <a:defRPr/>
              </a:pPr>
              <a:t>5</a:t>
            </a:fld>
            <a:endParaRPr lang="en-US" altLang="en-US"/>
          </a:p>
        </p:txBody>
      </p:sp>
    </p:spTree>
    <p:extLst>
      <p:ext uri="{BB962C8B-B14F-4D97-AF65-F5344CB8AC3E}">
        <p14:creationId xmlns:p14="http://schemas.microsoft.com/office/powerpoint/2010/main" val="385651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Jackie</a:t>
            </a:r>
          </a:p>
        </p:txBody>
      </p:sp>
      <p:sp>
        <p:nvSpPr>
          <p:cNvPr id="4" name="Slide Number Placeholder 3"/>
          <p:cNvSpPr>
            <a:spLocks noGrp="1"/>
          </p:cNvSpPr>
          <p:nvPr>
            <p:ph type="sldNum" sz="quarter" idx="5"/>
          </p:nvPr>
        </p:nvSpPr>
        <p:spPr/>
        <p:txBody>
          <a:bodyPr/>
          <a:lstStyle/>
          <a:p>
            <a:pPr>
              <a:defRPr/>
            </a:pPr>
            <a:fld id="{73BA85B1-9BAF-48A7-AE30-F119AADEB1B6}" type="slidenum">
              <a:rPr lang="en-US" altLang="en-US" smtClean="0"/>
              <a:pPr>
                <a:defRPr/>
              </a:pPr>
              <a:t>6</a:t>
            </a:fld>
            <a:endParaRPr lang="en-US" altLang="en-US"/>
          </a:p>
        </p:txBody>
      </p:sp>
    </p:spTree>
    <p:extLst>
      <p:ext uri="{BB962C8B-B14F-4D97-AF65-F5344CB8AC3E}">
        <p14:creationId xmlns:p14="http://schemas.microsoft.com/office/powerpoint/2010/main" val="168922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8FBD9-EB17-DAA9-8028-85CCFEC76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ADF21-4C7A-B438-FE4F-857E2495E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38DB9-A568-C5C9-77BC-245BD95EDD23}"/>
              </a:ext>
            </a:extLst>
          </p:cNvPr>
          <p:cNvSpPr>
            <a:spLocks noGrp="1"/>
          </p:cNvSpPr>
          <p:nvPr>
            <p:ph type="body" idx="1"/>
          </p:nvPr>
        </p:nvSpPr>
        <p:spPr/>
        <p:txBody>
          <a:bodyPr/>
          <a:lstStyle/>
          <a:p>
            <a:r>
              <a:rPr lang="en-US"/>
              <a:t>Jackie</a:t>
            </a:r>
          </a:p>
        </p:txBody>
      </p:sp>
      <p:sp>
        <p:nvSpPr>
          <p:cNvPr id="4" name="Slide Number Placeholder 3">
            <a:extLst>
              <a:ext uri="{FF2B5EF4-FFF2-40B4-BE49-F238E27FC236}">
                <a16:creationId xmlns:a16="http://schemas.microsoft.com/office/drawing/2014/main" id="{6FB955FE-6407-BFD9-C4B6-C9F8695C658B}"/>
              </a:ext>
            </a:extLst>
          </p:cNvPr>
          <p:cNvSpPr>
            <a:spLocks noGrp="1"/>
          </p:cNvSpPr>
          <p:nvPr>
            <p:ph type="sldNum" sz="quarter" idx="5"/>
          </p:nvPr>
        </p:nvSpPr>
        <p:spPr/>
        <p:txBody>
          <a:bodyPr/>
          <a:lstStyle/>
          <a:p>
            <a:pPr>
              <a:defRPr/>
            </a:pPr>
            <a:fld id="{73BA85B1-9BAF-48A7-AE30-F119AADEB1B6}" type="slidenum">
              <a:rPr lang="en-US" altLang="en-US" smtClean="0"/>
              <a:pPr>
                <a:defRPr/>
              </a:pPr>
              <a:t>7</a:t>
            </a:fld>
            <a:endParaRPr lang="en-US" altLang="en-US"/>
          </a:p>
        </p:txBody>
      </p:sp>
    </p:spTree>
    <p:extLst>
      <p:ext uri="{BB962C8B-B14F-4D97-AF65-F5344CB8AC3E}">
        <p14:creationId xmlns:p14="http://schemas.microsoft.com/office/powerpoint/2010/main" val="386028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B5F03-7658-586E-7D9E-3978A7B98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6A78C-23E8-7EF1-1213-8FA3E76A88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1C1A28-6ECD-883C-5362-B1E5A9E56A90}"/>
              </a:ext>
            </a:extLst>
          </p:cNvPr>
          <p:cNvSpPr>
            <a:spLocks noGrp="1"/>
          </p:cNvSpPr>
          <p:nvPr>
            <p:ph type="body" idx="1"/>
          </p:nvPr>
        </p:nvSpPr>
        <p:spPr/>
        <p:txBody>
          <a:bodyPr/>
          <a:lstStyle/>
          <a:p>
            <a:r>
              <a:rPr lang="en-US"/>
              <a:t>Jackie</a:t>
            </a:r>
          </a:p>
        </p:txBody>
      </p:sp>
      <p:sp>
        <p:nvSpPr>
          <p:cNvPr id="4" name="Slide Number Placeholder 3">
            <a:extLst>
              <a:ext uri="{FF2B5EF4-FFF2-40B4-BE49-F238E27FC236}">
                <a16:creationId xmlns:a16="http://schemas.microsoft.com/office/drawing/2014/main" id="{05E5D323-5491-FD8D-4B79-4675BC72249E}"/>
              </a:ext>
            </a:extLst>
          </p:cNvPr>
          <p:cNvSpPr>
            <a:spLocks noGrp="1"/>
          </p:cNvSpPr>
          <p:nvPr>
            <p:ph type="sldNum" sz="quarter" idx="5"/>
          </p:nvPr>
        </p:nvSpPr>
        <p:spPr/>
        <p:txBody>
          <a:bodyPr/>
          <a:lstStyle/>
          <a:p>
            <a:pPr>
              <a:defRPr/>
            </a:pPr>
            <a:fld id="{73BA85B1-9BAF-48A7-AE30-F119AADEB1B6}" type="slidenum">
              <a:rPr lang="en-US" altLang="en-US" smtClean="0"/>
              <a:pPr>
                <a:defRPr/>
              </a:pPr>
              <a:t>8</a:t>
            </a:fld>
            <a:endParaRPr lang="en-US" altLang="en-US"/>
          </a:p>
        </p:txBody>
      </p:sp>
    </p:spTree>
    <p:extLst>
      <p:ext uri="{BB962C8B-B14F-4D97-AF65-F5344CB8AC3E}">
        <p14:creationId xmlns:p14="http://schemas.microsoft.com/office/powerpoint/2010/main" val="389352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pPr>
              <a:defRPr/>
            </a:pPr>
            <a:fld id="{73BA85B1-9BAF-48A7-AE30-F119AADEB1B6}" type="slidenum">
              <a:rPr lang="en-US" altLang="en-US" smtClean="0"/>
              <a:pPr>
                <a:defRPr/>
              </a:pPr>
              <a:t>9</a:t>
            </a:fld>
            <a:endParaRPr lang="en-US" altLang="en-US"/>
          </a:p>
        </p:txBody>
      </p:sp>
    </p:spTree>
    <p:extLst>
      <p:ext uri="{BB962C8B-B14F-4D97-AF65-F5344CB8AC3E}">
        <p14:creationId xmlns:p14="http://schemas.microsoft.com/office/powerpoint/2010/main" val="43907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64D91-AB8C-5140-B8D3-FD9744E83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0CDC7-AEAB-4F61-C22D-294D051363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E54EAE-4770-840E-D27E-452A676CCEDB}"/>
              </a:ext>
            </a:extLst>
          </p:cNvPr>
          <p:cNvSpPr>
            <a:spLocks noGrp="1"/>
          </p:cNvSpPr>
          <p:nvPr>
            <p:ph type="body" idx="1"/>
          </p:nvPr>
        </p:nvSpPr>
        <p:spPr/>
        <p:txBody>
          <a:bodyPr/>
          <a:lstStyle/>
          <a:p>
            <a:r>
              <a:rPr lang="en-US"/>
              <a:t>John</a:t>
            </a:r>
          </a:p>
        </p:txBody>
      </p:sp>
      <p:sp>
        <p:nvSpPr>
          <p:cNvPr id="4" name="Slide Number Placeholder 3">
            <a:extLst>
              <a:ext uri="{FF2B5EF4-FFF2-40B4-BE49-F238E27FC236}">
                <a16:creationId xmlns:a16="http://schemas.microsoft.com/office/drawing/2014/main" id="{6F90AF08-7FA6-57E4-F444-2C8F98059C81}"/>
              </a:ext>
            </a:extLst>
          </p:cNvPr>
          <p:cNvSpPr>
            <a:spLocks noGrp="1"/>
          </p:cNvSpPr>
          <p:nvPr>
            <p:ph type="sldNum" sz="quarter" idx="5"/>
          </p:nvPr>
        </p:nvSpPr>
        <p:spPr/>
        <p:txBody>
          <a:bodyPr/>
          <a:lstStyle/>
          <a:p>
            <a:pPr>
              <a:defRPr/>
            </a:pPr>
            <a:fld id="{73BA85B1-9BAF-48A7-AE30-F119AADEB1B6}" type="slidenum">
              <a:rPr lang="en-US" altLang="en-US" smtClean="0"/>
              <a:pPr>
                <a:defRPr/>
              </a:pPr>
              <a:t>10</a:t>
            </a:fld>
            <a:endParaRPr lang="en-US" altLang="en-US"/>
          </a:p>
        </p:txBody>
      </p:sp>
    </p:spTree>
    <p:extLst>
      <p:ext uri="{BB962C8B-B14F-4D97-AF65-F5344CB8AC3E}">
        <p14:creationId xmlns:p14="http://schemas.microsoft.com/office/powerpoint/2010/main" val="332919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7">
            <a:extLst>
              <a:ext uri="{FF2B5EF4-FFF2-40B4-BE49-F238E27FC236}">
                <a16:creationId xmlns:a16="http://schemas.microsoft.com/office/drawing/2014/main" id="{C797190C-8FD6-461E-862D-438FDE578CCB}"/>
              </a:ext>
            </a:extLst>
          </p:cNvPr>
          <p:cNvSpPr>
            <a:spLocks noChangeArrowheads="1"/>
          </p:cNvSpPr>
          <p:nvPr/>
        </p:nvSpPr>
        <p:spPr bwMode="auto">
          <a:xfrm>
            <a:off x="1600200" y="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4" name="Rectangle 52">
            <a:extLst>
              <a:ext uri="{FF2B5EF4-FFF2-40B4-BE49-F238E27FC236}">
                <a16:creationId xmlns:a16="http://schemas.microsoft.com/office/drawing/2014/main" id="{5AEEA04C-2A13-4273-96AA-A226FC460804}"/>
              </a:ext>
            </a:extLst>
          </p:cNvPr>
          <p:cNvSpPr>
            <a:spLocks noChangeArrowheads="1"/>
          </p:cNvSpPr>
          <p:nvPr userDrawn="1"/>
        </p:nvSpPr>
        <p:spPr bwMode="ltGray">
          <a:xfrm>
            <a:off x="3962400" y="0"/>
            <a:ext cx="5181600" cy="2781300"/>
          </a:xfrm>
          <a:prstGeom prst="rect">
            <a:avLst/>
          </a:prstGeom>
          <a:solidFill>
            <a:srgbClr val="E99A0B"/>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0" name="Rectangle 60">
            <a:extLst>
              <a:ext uri="{FF2B5EF4-FFF2-40B4-BE49-F238E27FC236}">
                <a16:creationId xmlns:a16="http://schemas.microsoft.com/office/drawing/2014/main" id="{6C0DC903-35AA-4E0E-BC92-9B40DDFD5BB1}"/>
              </a:ext>
            </a:extLst>
          </p:cNvPr>
          <p:cNvSpPr>
            <a:spLocks noChangeArrowheads="1"/>
          </p:cNvSpPr>
          <p:nvPr/>
        </p:nvSpPr>
        <p:spPr bwMode="black">
          <a:xfrm>
            <a:off x="0" y="2787650"/>
            <a:ext cx="9144000" cy="714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1" name="Rectangle 63">
            <a:extLst>
              <a:ext uri="{FF2B5EF4-FFF2-40B4-BE49-F238E27FC236}">
                <a16:creationId xmlns:a16="http://schemas.microsoft.com/office/drawing/2014/main" id="{01820A92-0A86-41F3-8F3A-27FD817919BA}"/>
              </a:ext>
            </a:extLst>
          </p:cNvPr>
          <p:cNvSpPr>
            <a:spLocks noChangeArrowheads="1"/>
          </p:cNvSpPr>
          <p:nvPr/>
        </p:nvSpPr>
        <p:spPr bwMode="gray">
          <a:xfrm>
            <a:off x="2895600" y="2819400"/>
            <a:ext cx="6248400"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pic>
        <p:nvPicPr>
          <p:cNvPr id="12" name="Picture 25">
            <a:extLst>
              <a:ext uri="{FF2B5EF4-FFF2-40B4-BE49-F238E27FC236}">
                <a16:creationId xmlns:a16="http://schemas.microsoft.com/office/drawing/2014/main" id="{860FF971-A878-4FED-973A-8711F84799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0386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ltGray">
          <a:xfrm>
            <a:off x="3276600" y="2895600"/>
            <a:ext cx="5638800" cy="685800"/>
          </a:xfrm>
        </p:spPr>
        <p:txBody>
          <a:bodyPr/>
          <a:lstStyle>
            <a:lvl1pPr algn="l">
              <a:defRPr sz="3600" baseline="0"/>
            </a:lvl1pPr>
          </a:lstStyle>
          <a:p>
            <a:r>
              <a:rPr lang="en-US"/>
              <a:t>Click to edit Master title style</a:t>
            </a:r>
          </a:p>
        </p:txBody>
      </p:sp>
      <p:sp>
        <p:nvSpPr>
          <p:cNvPr id="13" name="Rectangle 4">
            <a:extLst>
              <a:ext uri="{FF2B5EF4-FFF2-40B4-BE49-F238E27FC236}">
                <a16:creationId xmlns:a16="http://schemas.microsoft.com/office/drawing/2014/main" id="{D55CFF87-62EE-43E3-B303-C7A040D71FB9}"/>
              </a:ext>
            </a:extLst>
          </p:cNvPr>
          <p:cNvSpPr>
            <a:spLocks noGrp="1" noChangeArrowheads="1"/>
          </p:cNvSpPr>
          <p:nvPr>
            <p:ph type="dt" sz="half" idx="10"/>
          </p:nvPr>
        </p:nvSpPr>
        <p:spPr>
          <a:xfrm>
            <a:off x="457200" y="6400800"/>
            <a:ext cx="2133600" cy="320675"/>
          </a:xfrm>
        </p:spPr>
        <p:txBody>
          <a:bodyPr/>
          <a:lstStyle>
            <a:lvl1pPr>
              <a:defRPr>
                <a:solidFill>
                  <a:schemeClr val="tx2"/>
                </a:solidFill>
              </a:defRPr>
            </a:lvl1pPr>
          </a:lstStyle>
          <a:p>
            <a:pPr>
              <a:defRPr/>
            </a:pPr>
            <a:fld id="{80F63245-D766-49A3-99F3-385A07B21F32}" type="datetimeFigureOut">
              <a:rPr lang="en-US"/>
              <a:pPr>
                <a:defRPr/>
              </a:pPr>
              <a:t>10/21/2025</a:t>
            </a:fld>
            <a:endParaRPr lang="en-US"/>
          </a:p>
        </p:txBody>
      </p:sp>
      <p:sp>
        <p:nvSpPr>
          <p:cNvPr id="14" name="Rectangle 5">
            <a:extLst>
              <a:ext uri="{FF2B5EF4-FFF2-40B4-BE49-F238E27FC236}">
                <a16:creationId xmlns:a16="http://schemas.microsoft.com/office/drawing/2014/main" id="{E4D69E50-CBE4-4C02-94B9-6B37F1DAD831}"/>
              </a:ext>
            </a:extLst>
          </p:cNvPr>
          <p:cNvSpPr>
            <a:spLocks noGrp="1" noChangeArrowheads="1"/>
          </p:cNvSpPr>
          <p:nvPr>
            <p:ph type="ftr" sz="quarter" idx="11"/>
          </p:nvPr>
        </p:nvSpPr>
        <p:spPr>
          <a:xfrm>
            <a:off x="3124200" y="6400800"/>
            <a:ext cx="2895600" cy="320675"/>
          </a:xfrm>
        </p:spPr>
        <p:txBody>
          <a:bodyPr/>
          <a:lstStyle>
            <a:lvl1pPr>
              <a:defRPr>
                <a:solidFill>
                  <a:schemeClr val="tx2"/>
                </a:solidFill>
              </a:defRPr>
            </a:lvl1pPr>
          </a:lstStyle>
          <a:p>
            <a:pPr>
              <a:defRPr/>
            </a:pPr>
            <a:endParaRPr lang="en-US"/>
          </a:p>
        </p:txBody>
      </p:sp>
      <p:sp>
        <p:nvSpPr>
          <p:cNvPr id="15" name="Rectangle 6">
            <a:extLst>
              <a:ext uri="{FF2B5EF4-FFF2-40B4-BE49-F238E27FC236}">
                <a16:creationId xmlns:a16="http://schemas.microsoft.com/office/drawing/2014/main" id="{D3EFC4FA-50D4-4A35-B382-379EA232B268}"/>
              </a:ext>
            </a:extLst>
          </p:cNvPr>
          <p:cNvSpPr>
            <a:spLocks noGrp="1" noChangeArrowheads="1"/>
          </p:cNvSpPr>
          <p:nvPr>
            <p:ph type="sldNum" sz="quarter" idx="12"/>
          </p:nvPr>
        </p:nvSpPr>
        <p:spPr>
          <a:xfrm>
            <a:off x="6553200" y="6400800"/>
            <a:ext cx="2133600" cy="320675"/>
          </a:xfrm>
        </p:spPr>
        <p:txBody>
          <a:bodyPr/>
          <a:lstStyle>
            <a:lvl1pPr>
              <a:defRPr>
                <a:solidFill>
                  <a:schemeClr val="tx2"/>
                </a:solidFill>
              </a:defRPr>
            </a:lvl1pPr>
          </a:lstStyle>
          <a:p>
            <a:pPr>
              <a:defRPr/>
            </a:pPr>
            <a:fld id="{24F1849E-7B64-4AED-9E4A-A7659EC366C4}" type="slidenum">
              <a:rPr lang="en-US" altLang="en-US"/>
              <a:pPr>
                <a:defRPr/>
              </a:pPr>
              <a:t>‹#›</a:t>
            </a:fld>
            <a:endParaRPr lang="en-US" altLang="en-US"/>
          </a:p>
        </p:txBody>
      </p:sp>
    </p:spTree>
    <p:extLst>
      <p:ext uri="{BB962C8B-B14F-4D97-AF65-F5344CB8AC3E}">
        <p14:creationId xmlns:p14="http://schemas.microsoft.com/office/powerpoint/2010/main" val="1449567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5A2458-E6AB-401C-8B7C-ECED7B77B7D1}"/>
              </a:ext>
            </a:extLst>
          </p:cNvPr>
          <p:cNvSpPr>
            <a:spLocks noGrp="1" noChangeArrowheads="1"/>
          </p:cNvSpPr>
          <p:nvPr>
            <p:ph type="dt" sz="half" idx="10"/>
          </p:nvPr>
        </p:nvSpPr>
        <p:spPr>
          <a:ln/>
        </p:spPr>
        <p:txBody>
          <a:bodyPr/>
          <a:lstStyle>
            <a:lvl1pPr>
              <a:defRPr/>
            </a:lvl1pPr>
          </a:lstStyle>
          <a:p>
            <a:pPr>
              <a:defRPr/>
            </a:pPr>
            <a:fld id="{E40ADE19-05AA-45F5-B215-0D4642AA6D73}" type="datetimeFigureOut">
              <a:rPr lang="en-US"/>
              <a:pPr>
                <a:defRPr/>
              </a:pPr>
              <a:t>10/21/2025</a:t>
            </a:fld>
            <a:endParaRPr lang="en-US"/>
          </a:p>
        </p:txBody>
      </p:sp>
      <p:sp>
        <p:nvSpPr>
          <p:cNvPr id="5" name="Rectangle 5">
            <a:extLst>
              <a:ext uri="{FF2B5EF4-FFF2-40B4-BE49-F238E27FC236}">
                <a16:creationId xmlns:a16="http://schemas.microsoft.com/office/drawing/2014/main" id="{610E7D2D-4B0B-41F8-871A-93DDAC4009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AE6A96-A269-43F9-83BE-CFF6D6F8BB82}"/>
              </a:ext>
            </a:extLst>
          </p:cNvPr>
          <p:cNvSpPr>
            <a:spLocks noGrp="1" noChangeArrowheads="1"/>
          </p:cNvSpPr>
          <p:nvPr>
            <p:ph type="sldNum" sz="quarter" idx="12"/>
          </p:nvPr>
        </p:nvSpPr>
        <p:spPr>
          <a:ln/>
        </p:spPr>
        <p:txBody>
          <a:bodyPr/>
          <a:lstStyle>
            <a:lvl1pPr>
              <a:defRPr/>
            </a:lvl1pPr>
          </a:lstStyle>
          <a:p>
            <a:pPr>
              <a:defRPr/>
            </a:pPr>
            <a:fld id="{2E9DC8AE-432C-4095-A5CB-225350302AFA}" type="slidenum">
              <a:rPr lang="en-US" altLang="en-US"/>
              <a:pPr>
                <a:defRPr/>
              </a:pPr>
              <a:t>‹#›</a:t>
            </a:fld>
            <a:endParaRPr lang="en-US" altLang="en-US"/>
          </a:p>
        </p:txBody>
      </p:sp>
    </p:spTree>
    <p:extLst>
      <p:ext uri="{BB962C8B-B14F-4D97-AF65-F5344CB8AC3E}">
        <p14:creationId xmlns:p14="http://schemas.microsoft.com/office/powerpoint/2010/main" val="131353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734208-83B6-4F58-8D5A-B875DF6FA7B5}"/>
              </a:ext>
            </a:extLst>
          </p:cNvPr>
          <p:cNvSpPr>
            <a:spLocks noGrp="1" noChangeArrowheads="1"/>
          </p:cNvSpPr>
          <p:nvPr>
            <p:ph type="dt" sz="half" idx="10"/>
          </p:nvPr>
        </p:nvSpPr>
        <p:spPr>
          <a:ln/>
        </p:spPr>
        <p:txBody>
          <a:bodyPr/>
          <a:lstStyle>
            <a:lvl1pPr>
              <a:defRPr/>
            </a:lvl1pPr>
          </a:lstStyle>
          <a:p>
            <a:pPr>
              <a:defRPr/>
            </a:pPr>
            <a:fld id="{1CBC4E97-2CA8-4A01-A1E6-0AC9644144B0}" type="datetimeFigureOut">
              <a:rPr lang="en-US"/>
              <a:pPr>
                <a:defRPr/>
              </a:pPr>
              <a:t>10/21/2025</a:t>
            </a:fld>
            <a:endParaRPr lang="en-US"/>
          </a:p>
        </p:txBody>
      </p:sp>
      <p:sp>
        <p:nvSpPr>
          <p:cNvPr id="5" name="Rectangle 5">
            <a:extLst>
              <a:ext uri="{FF2B5EF4-FFF2-40B4-BE49-F238E27FC236}">
                <a16:creationId xmlns:a16="http://schemas.microsoft.com/office/drawing/2014/main" id="{10856257-C5C1-4AD0-9958-1D955924E0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C220F9-91F3-4EFA-9BDF-FA619FC48944}"/>
              </a:ext>
            </a:extLst>
          </p:cNvPr>
          <p:cNvSpPr>
            <a:spLocks noGrp="1" noChangeArrowheads="1"/>
          </p:cNvSpPr>
          <p:nvPr>
            <p:ph type="sldNum" sz="quarter" idx="12"/>
          </p:nvPr>
        </p:nvSpPr>
        <p:spPr>
          <a:ln/>
        </p:spPr>
        <p:txBody>
          <a:bodyPr/>
          <a:lstStyle>
            <a:lvl1pPr>
              <a:defRPr/>
            </a:lvl1pPr>
          </a:lstStyle>
          <a:p>
            <a:pPr>
              <a:defRPr/>
            </a:pPr>
            <a:fld id="{F00D4ABC-4B75-4440-879C-BE6C1EA50756}" type="slidenum">
              <a:rPr lang="en-US" altLang="en-US"/>
              <a:pPr>
                <a:defRPr/>
              </a:pPr>
              <a:t>‹#›</a:t>
            </a:fld>
            <a:endParaRPr lang="en-US" altLang="en-US"/>
          </a:p>
        </p:txBody>
      </p:sp>
    </p:spTree>
    <p:extLst>
      <p:ext uri="{BB962C8B-B14F-4D97-AF65-F5344CB8AC3E}">
        <p14:creationId xmlns:p14="http://schemas.microsoft.com/office/powerpoint/2010/main" val="348383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026025"/>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91D9DB1D-2190-45E3-8623-5D0478273EB4}"/>
              </a:ext>
            </a:extLst>
          </p:cNvPr>
          <p:cNvSpPr>
            <a:spLocks noGrp="1" noChangeArrowheads="1"/>
          </p:cNvSpPr>
          <p:nvPr>
            <p:ph type="dt" sz="half" idx="10"/>
          </p:nvPr>
        </p:nvSpPr>
        <p:spPr>
          <a:ln/>
        </p:spPr>
        <p:txBody>
          <a:bodyPr/>
          <a:lstStyle>
            <a:lvl1pPr>
              <a:defRPr/>
            </a:lvl1pPr>
          </a:lstStyle>
          <a:p>
            <a:pPr>
              <a:defRPr/>
            </a:pPr>
            <a:fld id="{DA10439C-8219-4DE6-8E95-4C1F1927F56B}" type="datetimeFigureOut">
              <a:rPr lang="en-US"/>
              <a:pPr>
                <a:defRPr/>
              </a:pPr>
              <a:t>10/21/2025</a:t>
            </a:fld>
            <a:endParaRPr lang="en-US"/>
          </a:p>
        </p:txBody>
      </p:sp>
      <p:sp>
        <p:nvSpPr>
          <p:cNvPr id="5" name="Rectangle 5">
            <a:extLst>
              <a:ext uri="{FF2B5EF4-FFF2-40B4-BE49-F238E27FC236}">
                <a16:creationId xmlns:a16="http://schemas.microsoft.com/office/drawing/2014/main" id="{D1E82CC0-9CC5-426B-9DB1-A570699240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B43127-7C45-4029-BB51-C1DBC64DFB5E}"/>
              </a:ext>
            </a:extLst>
          </p:cNvPr>
          <p:cNvSpPr>
            <a:spLocks noGrp="1" noChangeArrowheads="1"/>
          </p:cNvSpPr>
          <p:nvPr>
            <p:ph type="sldNum" sz="quarter" idx="12"/>
          </p:nvPr>
        </p:nvSpPr>
        <p:spPr>
          <a:ln/>
        </p:spPr>
        <p:txBody>
          <a:bodyPr/>
          <a:lstStyle>
            <a:lvl1pPr>
              <a:defRPr/>
            </a:lvl1pPr>
          </a:lstStyle>
          <a:p>
            <a:pPr>
              <a:defRPr/>
            </a:pPr>
            <a:fld id="{26EC21C4-F4BF-4655-A28E-64D49B7B6EB1}" type="slidenum">
              <a:rPr lang="en-US" altLang="en-US"/>
              <a:pPr>
                <a:defRPr/>
              </a:pPr>
              <a:t>‹#›</a:t>
            </a:fld>
            <a:endParaRPr lang="en-US" altLang="en-US"/>
          </a:p>
        </p:txBody>
      </p:sp>
    </p:spTree>
    <p:extLst>
      <p:ext uri="{BB962C8B-B14F-4D97-AF65-F5344CB8AC3E}">
        <p14:creationId xmlns:p14="http://schemas.microsoft.com/office/powerpoint/2010/main" val="2888184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07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10/21/2025</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a:t>Click to edit Master title style</a:t>
            </a:r>
          </a:p>
        </p:txBody>
      </p:sp>
      <p:sp>
        <p:nvSpPr>
          <p:cNvPr id="3" name="Content Placeholder 2"/>
          <p:cNvSpPr>
            <a:spLocks noGrp="1"/>
          </p:cNvSpPr>
          <p:nvPr>
            <p:ph sz="quarter" idx="13"/>
          </p:nvPr>
        </p:nvSpPr>
        <p:spPr>
          <a:xfrm>
            <a:off x="438912" y="1024128"/>
            <a:ext cx="82296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74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37">
            <a:extLst>
              <a:ext uri="{FF2B5EF4-FFF2-40B4-BE49-F238E27FC236}">
                <a16:creationId xmlns:a16="http://schemas.microsoft.com/office/drawing/2014/main" id="{1A4FD04C-E0C0-4114-BCC0-4CDE1FF7090C}"/>
              </a:ext>
            </a:extLst>
          </p:cNvPr>
          <p:cNvSpPr>
            <a:spLocks noChangeArrowheads="1"/>
          </p:cNvSpPr>
          <p:nvPr/>
        </p:nvSpPr>
        <p:spPr bwMode="auto">
          <a:xfrm>
            <a:off x="1600200" y="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4" name="Rectangle 52">
            <a:extLst>
              <a:ext uri="{FF2B5EF4-FFF2-40B4-BE49-F238E27FC236}">
                <a16:creationId xmlns:a16="http://schemas.microsoft.com/office/drawing/2014/main" id="{CF68C5EF-BF54-4571-B399-92041A26AC1B}"/>
              </a:ext>
            </a:extLst>
          </p:cNvPr>
          <p:cNvSpPr>
            <a:spLocks noChangeArrowheads="1"/>
          </p:cNvSpPr>
          <p:nvPr/>
        </p:nvSpPr>
        <p:spPr bwMode="ltGray">
          <a:xfrm>
            <a:off x="3962400" y="0"/>
            <a:ext cx="5181600" cy="27813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0" name="Rectangle 60">
            <a:extLst>
              <a:ext uri="{FF2B5EF4-FFF2-40B4-BE49-F238E27FC236}">
                <a16:creationId xmlns:a16="http://schemas.microsoft.com/office/drawing/2014/main" id="{EE80566B-B512-4107-80D7-144A7966EB02}"/>
              </a:ext>
            </a:extLst>
          </p:cNvPr>
          <p:cNvSpPr>
            <a:spLocks noChangeArrowheads="1"/>
          </p:cNvSpPr>
          <p:nvPr/>
        </p:nvSpPr>
        <p:spPr bwMode="black">
          <a:xfrm>
            <a:off x="0" y="2787650"/>
            <a:ext cx="9144000" cy="714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1" name="Rectangle 63">
            <a:extLst>
              <a:ext uri="{FF2B5EF4-FFF2-40B4-BE49-F238E27FC236}">
                <a16:creationId xmlns:a16="http://schemas.microsoft.com/office/drawing/2014/main" id="{8E91C377-4A55-41CB-B6F9-24DA4F7AFB18}"/>
              </a:ext>
            </a:extLst>
          </p:cNvPr>
          <p:cNvSpPr>
            <a:spLocks noChangeArrowheads="1"/>
          </p:cNvSpPr>
          <p:nvPr/>
        </p:nvSpPr>
        <p:spPr bwMode="gray">
          <a:xfrm>
            <a:off x="2895600" y="2819400"/>
            <a:ext cx="6248400"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pic>
        <p:nvPicPr>
          <p:cNvPr id="12" name="Picture 70" descr="fire2">
            <a:extLst>
              <a:ext uri="{FF2B5EF4-FFF2-40B4-BE49-F238E27FC236}">
                <a16:creationId xmlns:a16="http://schemas.microsoft.com/office/drawing/2014/main" id="{7E4C268D-A42B-48F4-B273-9699C69118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23971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1" descr="pipe2">
            <a:extLst>
              <a:ext uri="{FF2B5EF4-FFF2-40B4-BE49-F238E27FC236}">
                <a16:creationId xmlns:a16="http://schemas.microsoft.com/office/drawing/2014/main" id="{977531AE-DA40-451A-8FBD-FE30DE2CC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bwMode="ltGray">
          <a:xfrm>
            <a:off x="3124200" y="2819400"/>
            <a:ext cx="5791200" cy="685800"/>
          </a:xfrm>
        </p:spPr>
        <p:txBody>
          <a:bodyPr/>
          <a:lstStyle>
            <a:lvl1pPr algn="l">
              <a:defRPr/>
            </a:lvl1pPr>
          </a:lstStyle>
          <a:p>
            <a:r>
              <a:rPr lang="en-US"/>
              <a:t>Click to edit Master title style</a:t>
            </a:r>
          </a:p>
        </p:txBody>
      </p:sp>
      <p:sp>
        <p:nvSpPr>
          <p:cNvPr id="14" name="Rectangle 4">
            <a:extLst>
              <a:ext uri="{FF2B5EF4-FFF2-40B4-BE49-F238E27FC236}">
                <a16:creationId xmlns:a16="http://schemas.microsoft.com/office/drawing/2014/main" id="{DA233B97-7C19-4E61-B7EB-C6DE55AA9D47}"/>
              </a:ext>
            </a:extLst>
          </p:cNvPr>
          <p:cNvSpPr>
            <a:spLocks noGrp="1" noChangeArrowheads="1"/>
          </p:cNvSpPr>
          <p:nvPr>
            <p:ph type="dt" sz="half" idx="10"/>
          </p:nvPr>
        </p:nvSpPr>
        <p:spPr>
          <a:xfrm>
            <a:off x="457200" y="6400800"/>
            <a:ext cx="2133600" cy="320675"/>
          </a:xfrm>
        </p:spPr>
        <p:txBody>
          <a:bodyPr/>
          <a:lstStyle>
            <a:lvl1pPr>
              <a:defRPr>
                <a:solidFill>
                  <a:schemeClr val="tx2"/>
                </a:solidFill>
              </a:defRPr>
            </a:lvl1pPr>
          </a:lstStyle>
          <a:p>
            <a:pPr>
              <a:defRPr/>
            </a:pPr>
            <a:endParaRPr lang="en-US"/>
          </a:p>
        </p:txBody>
      </p:sp>
      <p:sp>
        <p:nvSpPr>
          <p:cNvPr id="15" name="Rectangle 5">
            <a:extLst>
              <a:ext uri="{FF2B5EF4-FFF2-40B4-BE49-F238E27FC236}">
                <a16:creationId xmlns:a16="http://schemas.microsoft.com/office/drawing/2014/main" id="{62517608-FFC0-46D9-968E-78E445518A47}"/>
              </a:ext>
            </a:extLst>
          </p:cNvPr>
          <p:cNvSpPr>
            <a:spLocks noGrp="1" noChangeArrowheads="1"/>
          </p:cNvSpPr>
          <p:nvPr>
            <p:ph type="ftr" sz="quarter" idx="11"/>
          </p:nvPr>
        </p:nvSpPr>
        <p:spPr>
          <a:xfrm>
            <a:off x="3124200" y="6400800"/>
            <a:ext cx="2895600" cy="320675"/>
          </a:xfrm>
        </p:spPr>
        <p:txBody>
          <a:bodyPr/>
          <a:lstStyle>
            <a:lvl1pPr>
              <a:defRPr>
                <a:solidFill>
                  <a:schemeClr val="tx2"/>
                </a:solidFill>
              </a:defRPr>
            </a:lvl1pPr>
          </a:lstStyle>
          <a:p>
            <a:pPr>
              <a:defRPr/>
            </a:pPr>
            <a:endParaRPr lang="en-US"/>
          </a:p>
        </p:txBody>
      </p:sp>
      <p:sp>
        <p:nvSpPr>
          <p:cNvPr id="16" name="Rectangle 6">
            <a:extLst>
              <a:ext uri="{FF2B5EF4-FFF2-40B4-BE49-F238E27FC236}">
                <a16:creationId xmlns:a16="http://schemas.microsoft.com/office/drawing/2014/main" id="{65E27994-53D7-476A-90A4-4414EC133BCD}"/>
              </a:ext>
            </a:extLst>
          </p:cNvPr>
          <p:cNvSpPr>
            <a:spLocks noGrp="1" noChangeArrowheads="1"/>
          </p:cNvSpPr>
          <p:nvPr>
            <p:ph type="sldNum" sz="quarter" idx="12"/>
          </p:nvPr>
        </p:nvSpPr>
        <p:spPr>
          <a:xfrm>
            <a:off x="6553200" y="6400800"/>
            <a:ext cx="2133600" cy="320675"/>
          </a:xfrm>
        </p:spPr>
        <p:txBody>
          <a:bodyPr/>
          <a:lstStyle>
            <a:lvl1pPr>
              <a:defRPr>
                <a:solidFill>
                  <a:schemeClr val="tx2"/>
                </a:solidFill>
              </a:defRPr>
            </a:lvl1pPr>
          </a:lstStyle>
          <a:p>
            <a:pPr>
              <a:defRPr/>
            </a:pPr>
            <a:fld id="{6DB40372-12E2-407B-8323-A7CFBD8FF63B}" type="slidenum">
              <a:rPr lang="en-US" altLang="en-US"/>
              <a:pPr>
                <a:defRPr/>
              </a:pPr>
              <a:t>‹#›</a:t>
            </a:fld>
            <a:endParaRPr lang="en-US" altLang="en-US"/>
          </a:p>
        </p:txBody>
      </p:sp>
    </p:spTree>
    <p:extLst>
      <p:ext uri="{BB962C8B-B14F-4D97-AF65-F5344CB8AC3E}">
        <p14:creationId xmlns:p14="http://schemas.microsoft.com/office/powerpoint/2010/main" val="141683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CB93CC-4430-497C-BBE9-14EF2A9702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C6BEAF-A312-4E4D-BEBB-BAFBFE9D9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08C2B7-A135-4FA1-8F4E-B4955342E1B6}"/>
              </a:ext>
            </a:extLst>
          </p:cNvPr>
          <p:cNvSpPr>
            <a:spLocks noGrp="1" noChangeArrowheads="1"/>
          </p:cNvSpPr>
          <p:nvPr>
            <p:ph type="sldNum" sz="quarter" idx="12"/>
          </p:nvPr>
        </p:nvSpPr>
        <p:spPr>
          <a:ln/>
        </p:spPr>
        <p:txBody>
          <a:bodyPr/>
          <a:lstStyle>
            <a:lvl1pPr>
              <a:defRPr/>
            </a:lvl1pPr>
          </a:lstStyle>
          <a:p>
            <a:pPr>
              <a:defRPr/>
            </a:pPr>
            <a:fld id="{3C2B5B60-30DE-4454-8E4B-343375104F98}" type="slidenum">
              <a:rPr lang="en-US" altLang="en-US"/>
              <a:pPr>
                <a:defRPr/>
              </a:pPr>
              <a:t>‹#›</a:t>
            </a:fld>
            <a:endParaRPr lang="en-US" altLang="en-US"/>
          </a:p>
        </p:txBody>
      </p:sp>
    </p:spTree>
    <p:extLst>
      <p:ext uri="{BB962C8B-B14F-4D97-AF65-F5344CB8AC3E}">
        <p14:creationId xmlns:p14="http://schemas.microsoft.com/office/powerpoint/2010/main" val="1785897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AC830CE-39D0-4245-A399-E75D82930CF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12778A-66B1-4E4A-81A0-CDBD8D54F7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0FC6E2-823B-4C30-9936-C637D20CDE6C}"/>
              </a:ext>
            </a:extLst>
          </p:cNvPr>
          <p:cNvSpPr>
            <a:spLocks noGrp="1" noChangeArrowheads="1"/>
          </p:cNvSpPr>
          <p:nvPr>
            <p:ph type="sldNum" sz="quarter" idx="12"/>
          </p:nvPr>
        </p:nvSpPr>
        <p:spPr>
          <a:ln/>
        </p:spPr>
        <p:txBody>
          <a:bodyPr/>
          <a:lstStyle>
            <a:lvl1pPr>
              <a:defRPr/>
            </a:lvl1pPr>
          </a:lstStyle>
          <a:p>
            <a:pPr>
              <a:defRPr/>
            </a:pPr>
            <a:fld id="{85B5EE3F-A37C-45CD-A14A-8FFDE76B977C}" type="slidenum">
              <a:rPr lang="en-US" altLang="en-US"/>
              <a:pPr>
                <a:defRPr/>
              </a:pPr>
              <a:t>‹#›</a:t>
            </a:fld>
            <a:endParaRPr lang="en-US" altLang="en-US"/>
          </a:p>
        </p:txBody>
      </p:sp>
    </p:spTree>
    <p:extLst>
      <p:ext uri="{BB962C8B-B14F-4D97-AF65-F5344CB8AC3E}">
        <p14:creationId xmlns:p14="http://schemas.microsoft.com/office/powerpoint/2010/main" val="1437167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98ECE3-CF80-425E-BDF0-32E242A6FA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B7F81D-101E-4403-96DA-DA093828E2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78C78C-B43B-41F1-B372-FB5F62F03AA2}"/>
              </a:ext>
            </a:extLst>
          </p:cNvPr>
          <p:cNvSpPr>
            <a:spLocks noGrp="1" noChangeArrowheads="1"/>
          </p:cNvSpPr>
          <p:nvPr>
            <p:ph type="sldNum" sz="quarter" idx="12"/>
          </p:nvPr>
        </p:nvSpPr>
        <p:spPr>
          <a:ln/>
        </p:spPr>
        <p:txBody>
          <a:bodyPr/>
          <a:lstStyle>
            <a:lvl1pPr>
              <a:defRPr/>
            </a:lvl1pPr>
          </a:lstStyle>
          <a:p>
            <a:pPr>
              <a:defRPr/>
            </a:pPr>
            <a:fld id="{00089209-451F-4138-B5E5-31198962B210}" type="slidenum">
              <a:rPr lang="en-US" altLang="en-US"/>
              <a:pPr>
                <a:defRPr/>
              </a:pPr>
              <a:t>‹#›</a:t>
            </a:fld>
            <a:endParaRPr lang="en-US" altLang="en-US"/>
          </a:p>
        </p:txBody>
      </p:sp>
    </p:spTree>
    <p:extLst>
      <p:ext uri="{BB962C8B-B14F-4D97-AF65-F5344CB8AC3E}">
        <p14:creationId xmlns:p14="http://schemas.microsoft.com/office/powerpoint/2010/main" val="515843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2460D7-FCA6-4908-A33D-CB8C6C21A1B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C37D0F2-D9AE-48ED-A05B-DA76E67C11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9B60588-076F-4215-A38D-841A2BFF1F92}"/>
              </a:ext>
            </a:extLst>
          </p:cNvPr>
          <p:cNvSpPr>
            <a:spLocks noGrp="1" noChangeArrowheads="1"/>
          </p:cNvSpPr>
          <p:nvPr>
            <p:ph type="sldNum" sz="quarter" idx="12"/>
          </p:nvPr>
        </p:nvSpPr>
        <p:spPr>
          <a:ln/>
        </p:spPr>
        <p:txBody>
          <a:bodyPr/>
          <a:lstStyle>
            <a:lvl1pPr>
              <a:defRPr/>
            </a:lvl1pPr>
          </a:lstStyle>
          <a:p>
            <a:pPr>
              <a:defRPr/>
            </a:pPr>
            <a:fld id="{6F52CDB9-A72B-4DED-9CAB-CDFBC026716C}" type="slidenum">
              <a:rPr lang="en-US" altLang="en-US"/>
              <a:pPr>
                <a:defRPr/>
              </a:pPr>
              <a:t>‹#›</a:t>
            </a:fld>
            <a:endParaRPr lang="en-US" altLang="en-US"/>
          </a:p>
        </p:txBody>
      </p:sp>
    </p:spTree>
    <p:extLst>
      <p:ext uri="{BB962C8B-B14F-4D97-AF65-F5344CB8AC3E}">
        <p14:creationId xmlns:p14="http://schemas.microsoft.com/office/powerpoint/2010/main" val="204977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56BBDF-9781-4065-AED6-A97ED4647782}"/>
              </a:ext>
            </a:extLst>
          </p:cNvPr>
          <p:cNvSpPr>
            <a:spLocks noGrp="1" noChangeArrowheads="1"/>
          </p:cNvSpPr>
          <p:nvPr>
            <p:ph type="dt" sz="half" idx="10"/>
          </p:nvPr>
        </p:nvSpPr>
        <p:spPr>
          <a:ln/>
        </p:spPr>
        <p:txBody>
          <a:bodyPr/>
          <a:lstStyle>
            <a:lvl1pPr>
              <a:defRPr/>
            </a:lvl1pPr>
          </a:lstStyle>
          <a:p>
            <a:pPr>
              <a:defRPr/>
            </a:pPr>
            <a:fld id="{902B7217-E302-4B99-9E14-C7ABB613C046}" type="datetimeFigureOut">
              <a:rPr lang="en-US"/>
              <a:pPr>
                <a:defRPr/>
              </a:pPr>
              <a:t>10/21/2025</a:t>
            </a:fld>
            <a:endParaRPr lang="en-US"/>
          </a:p>
        </p:txBody>
      </p:sp>
      <p:sp>
        <p:nvSpPr>
          <p:cNvPr id="5" name="Rectangle 5">
            <a:extLst>
              <a:ext uri="{FF2B5EF4-FFF2-40B4-BE49-F238E27FC236}">
                <a16:creationId xmlns:a16="http://schemas.microsoft.com/office/drawing/2014/main" id="{03C86516-6693-44E7-B59D-337E18B3FE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F45800-41ED-4323-8A70-DF2570D2F484}"/>
              </a:ext>
            </a:extLst>
          </p:cNvPr>
          <p:cNvSpPr>
            <a:spLocks noGrp="1" noChangeArrowheads="1"/>
          </p:cNvSpPr>
          <p:nvPr>
            <p:ph type="sldNum" sz="quarter" idx="12"/>
          </p:nvPr>
        </p:nvSpPr>
        <p:spPr>
          <a:ln/>
        </p:spPr>
        <p:txBody>
          <a:bodyPr/>
          <a:lstStyle>
            <a:lvl1pPr>
              <a:defRPr/>
            </a:lvl1pPr>
          </a:lstStyle>
          <a:p>
            <a:pPr>
              <a:defRPr/>
            </a:pPr>
            <a:fld id="{C2D3BC46-408D-4AD5-9127-B9389FFBFD5C}" type="slidenum">
              <a:rPr lang="en-US" altLang="en-US"/>
              <a:pPr>
                <a:defRPr/>
              </a:pPr>
              <a:t>‹#›</a:t>
            </a:fld>
            <a:endParaRPr lang="en-US" altLang="en-US"/>
          </a:p>
        </p:txBody>
      </p:sp>
    </p:spTree>
    <p:extLst>
      <p:ext uri="{BB962C8B-B14F-4D97-AF65-F5344CB8AC3E}">
        <p14:creationId xmlns:p14="http://schemas.microsoft.com/office/powerpoint/2010/main" val="69264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0D0A91-852F-4C36-ABBC-3A4B953064F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B496B5E-DC1E-4509-B594-5478C3C55E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FCFEE5-4291-48F2-9064-7C3461C2EE96}"/>
              </a:ext>
            </a:extLst>
          </p:cNvPr>
          <p:cNvSpPr>
            <a:spLocks noGrp="1" noChangeArrowheads="1"/>
          </p:cNvSpPr>
          <p:nvPr>
            <p:ph type="sldNum" sz="quarter" idx="12"/>
          </p:nvPr>
        </p:nvSpPr>
        <p:spPr>
          <a:ln/>
        </p:spPr>
        <p:txBody>
          <a:bodyPr/>
          <a:lstStyle>
            <a:lvl1pPr>
              <a:defRPr/>
            </a:lvl1pPr>
          </a:lstStyle>
          <a:p>
            <a:pPr>
              <a:defRPr/>
            </a:pPr>
            <a:fld id="{14B76811-1397-4DF5-9E0C-941226BF7318}" type="slidenum">
              <a:rPr lang="en-US" altLang="en-US"/>
              <a:pPr>
                <a:defRPr/>
              </a:pPr>
              <a:t>‹#›</a:t>
            </a:fld>
            <a:endParaRPr lang="en-US" altLang="en-US"/>
          </a:p>
        </p:txBody>
      </p:sp>
    </p:spTree>
    <p:extLst>
      <p:ext uri="{BB962C8B-B14F-4D97-AF65-F5344CB8AC3E}">
        <p14:creationId xmlns:p14="http://schemas.microsoft.com/office/powerpoint/2010/main" val="193494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283199-5591-4A6A-9A6E-523834955F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E4228C2-36EA-4954-BC81-A953E46305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A8BC7C7-EDDB-4607-8A1A-88C72D43D3B7}"/>
              </a:ext>
            </a:extLst>
          </p:cNvPr>
          <p:cNvSpPr>
            <a:spLocks noGrp="1" noChangeArrowheads="1"/>
          </p:cNvSpPr>
          <p:nvPr>
            <p:ph type="sldNum" sz="quarter" idx="12"/>
          </p:nvPr>
        </p:nvSpPr>
        <p:spPr>
          <a:ln/>
        </p:spPr>
        <p:txBody>
          <a:bodyPr/>
          <a:lstStyle>
            <a:lvl1pPr>
              <a:defRPr/>
            </a:lvl1pPr>
          </a:lstStyle>
          <a:p>
            <a:pPr>
              <a:defRPr/>
            </a:pPr>
            <a:fld id="{0366C0C0-05A6-4550-895E-8585DEEEFB60}" type="slidenum">
              <a:rPr lang="en-US" altLang="en-US"/>
              <a:pPr>
                <a:defRPr/>
              </a:pPr>
              <a:t>‹#›</a:t>
            </a:fld>
            <a:endParaRPr lang="en-US" altLang="en-US"/>
          </a:p>
        </p:txBody>
      </p:sp>
    </p:spTree>
    <p:extLst>
      <p:ext uri="{BB962C8B-B14F-4D97-AF65-F5344CB8AC3E}">
        <p14:creationId xmlns:p14="http://schemas.microsoft.com/office/powerpoint/2010/main" val="1670427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1EFD35-FD76-45DA-ABDB-46C6EA16A5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67A1D5-4430-4B06-AACE-99C342D7D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5D52CE-A136-4BE9-9481-5A4EA9A9500B}"/>
              </a:ext>
            </a:extLst>
          </p:cNvPr>
          <p:cNvSpPr>
            <a:spLocks noGrp="1" noChangeArrowheads="1"/>
          </p:cNvSpPr>
          <p:nvPr>
            <p:ph type="sldNum" sz="quarter" idx="12"/>
          </p:nvPr>
        </p:nvSpPr>
        <p:spPr>
          <a:ln/>
        </p:spPr>
        <p:txBody>
          <a:bodyPr/>
          <a:lstStyle>
            <a:lvl1pPr>
              <a:defRPr/>
            </a:lvl1pPr>
          </a:lstStyle>
          <a:p>
            <a:pPr>
              <a:defRPr/>
            </a:pPr>
            <a:fld id="{AFEF5D6E-B774-43D6-95C9-DE79A6CAAE3A}" type="slidenum">
              <a:rPr lang="en-US" altLang="en-US"/>
              <a:pPr>
                <a:defRPr/>
              </a:pPr>
              <a:t>‹#›</a:t>
            </a:fld>
            <a:endParaRPr lang="en-US" altLang="en-US"/>
          </a:p>
        </p:txBody>
      </p:sp>
    </p:spTree>
    <p:extLst>
      <p:ext uri="{BB962C8B-B14F-4D97-AF65-F5344CB8AC3E}">
        <p14:creationId xmlns:p14="http://schemas.microsoft.com/office/powerpoint/2010/main" val="661781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AAA27D5-1BF8-4D20-8F30-D1B58147AD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4419A7-0E18-4A60-BB4A-85258140E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FBD8B6-BA98-4426-8CFB-EB174605D7F1}"/>
              </a:ext>
            </a:extLst>
          </p:cNvPr>
          <p:cNvSpPr>
            <a:spLocks noGrp="1" noChangeArrowheads="1"/>
          </p:cNvSpPr>
          <p:nvPr>
            <p:ph type="sldNum" sz="quarter" idx="12"/>
          </p:nvPr>
        </p:nvSpPr>
        <p:spPr>
          <a:ln/>
        </p:spPr>
        <p:txBody>
          <a:bodyPr/>
          <a:lstStyle>
            <a:lvl1pPr>
              <a:defRPr/>
            </a:lvl1pPr>
          </a:lstStyle>
          <a:p>
            <a:pPr>
              <a:defRPr/>
            </a:pPr>
            <a:fld id="{6A9B7E35-7246-434C-B829-D524DE1A523B}" type="slidenum">
              <a:rPr lang="en-US" altLang="en-US"/>
              <a:pPr>
                <a:defRPr/>
              </a:pPr>
              <a:t>‹#›</a:t>
            </a:fld>
            <a:endParaRPr lang="en-US" altLang="en-US"/>
          </a:p>
        </p:txBody>
      </p:sp>
    </p:spTree>
    <p:extLst>
      <p:ext uri="{BB962C8B-B14F-4D97-AF65-F5344CB8AC3E}">
        <p14:creationId xmlns:p14="http://schemas.microsoft.com/office/powerpoint/2010/main" val="4112091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19AD0C-733F-43DC-BEF0-C8B09EF037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DED45E-BA61-49C2-B1B1-B87687DFAB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367F69-17FA-4395-8958-C4593B5F6686}"/>
              </a:ext>
            </a:extLst>
          </p:cNvPr>
          <p:cNvSpPr>
            <a:spLocks noGrp="1" noChangeArrowheads="1"/>
          </p:cNvSpPr>
          <p:nvPr>
            <p:ph type="sldNum" sz="quarter" idx="12"/>
          </p:nvPr>
        </p:nvSpPr>
        <p:spPr>
          <a:ln/>
        </p:spPr>
        <p:txBody>
          <a:bodyPr/>
          <a:lstStyle>
            <a:lvl1pPr>
              <a:defRPr/>
            </a:lvl1pPr>
          </a:lstStyle>
          <a:p>
            <a:pPr>
              <a:defRPr/>
            </a:pPr>
            <a:fld id="{A6577060-EE23-4586-9F8D-439A219B2972}" type="slidenum">
              <a:rPr lang="en-US" altLang="en-US"/>
              <a:pPr>
                <a:defRPr/>
              </a:pPr>
              <a:t>‹#›</a:t>
            </a:fld>
            <a:endParaRPr lang="en-US" altLang="en-US"/>
          </a:p>
        </p:txBody>
      </p:sp>
    </p:spTree>
    <p:extLst>
      <p:ext uri="{BB962C8B-B14F-4D97-AF65-F5344CB8AC3E}">
        <p14:creationId xmlns:p14="http://schemas.microsoft.com/office/powerpoint/2010/main" val="2424797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CA1DBB-195A-4661-837B-7B87C05B91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882D70-B484-426A-8803-4BCA6C6400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C14BE9-DB6F-4A86-A1B3-37A6708A865C}"/>
              </a:ext>
            </a:extLst>
          </p:cNvPr>
          <p:cNvSpPr>
            <a:spLocks noGrp="1" noChangeArrowheads="1"/>
          </p:cNvSpPr>
          <p:nvPr>
            <p:ph type="sldNum" sz="quarter" idx="12"/>
          </p:nvPr>
        </p:nvSpPr>
        <p:spPr>
          <a:ln/>
        </p:spPr>
        <p:txBody>
          <a:bodyPr/>
          <a:lstStyle>
            <a:lvl1pPr>
              <a:defRPr/>
            </a:lvl1pPr>
          </a:lstStyle>
          <a:p>
            <a:pPr>
              <a:defRPr/>
            </a:pPr>
            <a:fld id="{07771F8F-23DB-4F6C-8534-B3D70DEEC3BA}" type="slidenum">
              <a:rPr lang="en-US" altLang="en-US"/>
              <a:pPr>
                <a:defRPr/>
              </a:pPr>
              <a:t>‹#›</a:t>
            </a:fld>
            <a:endParaRPr lang="en-US" altLang="en-US"/>
          </a:p>
        </p:txBody>
      </p:sp>
    </p:spTree>
    <p:extLst>
      <p:ext uri="{BB962C8B-B14F-4D97-AF65-F5344CB8AC3E}">
        <p14:creationId xmlns:p14="http://schemas.microsoft.com/office/powerpoint/2010/main" val="1010855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a:t>Click to edit Master title style</a:t>
            </a:r>
          </a:p>
        </p:txBody>
      </p:sp>
      <p:sp>
        <p:nvSpPr>
          <p:cNvPr id="3" name="Table Placeholder 2"/>
          <p:cNvSpPr>
            <a:spLocks noGrp="1"/>
          </p:cNvSpPr>
          <p:nvPr>
            <p:ph type="tbl" idx="1"/>
          </p:nvPr>
        </p:nvSpPr>
        <p:spPr>
          <a:xfrm>
            <a:off x="457200" y="1295400"/>
            <a:ext cx="8229600" cy="5026025"/>
          </a:xfrm>
        </p:spPr>
        <p:txBody>
          <a:bodyPr/>
          <a:lstStyle/>
          <a:p>
            <a:pPr lvl="0"/>
            <a:r>
              <a:rPr lang="en-US" noProof="0"/>
              <a:t>Click icon to add table</a:t>
            </a:r>
          </a:p>
        </p:txBody>
      </p:sp>
      <p:sp>
        <p:nvSpPr>
          <p:cNvPr id="4" name="Rectangle 4">
            <a:extLst>
              <a:ext uri="{FF2B5EF4-FFF2-40B4-BE49-F238E27FC236}">
                <a16:creationId xmlns:a16="http://schemas.microsoft.com/office/drawing/2014/main" id="{FE73EFD2-B1E9-47A3-8B6B-7322E55277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D0BB51-30E7-4220-8D8B-2FA5004DEF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0DA308-E543-48A2-9DF8-FC0786E0C51B}"/>
              </a:ext>
            </a:extLst>
          </p:cNvPr>
          <p:cNvSpPr>
            <a:spLocks noGrp="1" noChangeArrowheads="1"/>
          </p:cNvSpPr>
          <p:nvPr>
            <p:ph type="sldNum" sz="quarter" idx="12"/>
          </p:nvPr>
        </p:nvSpPr>
        <p:spPr>
          <a:ln/>
        </p:spPr>
        <p:txBody>
          <a:bodyPr/>
          <a:lstStyle>
            <a:lvl1pPr>
              <a:defRPr/>
            </a:lvl1pPr>
          </a:lstStyle>
          <a:p>
            <a:pPr>
              <a:defRPr/>
            </a:pPr>
            <a:fld id="{C488F5D0-A3F8-46D1-8DEA-477310AFF349}" type="slidenum">
              <a:rPr lang="en-US" altLang="en-US"/>
              <a:pPr>
                <a:defRPr/>
              </a:pPr>
              <a:t>‹#›</a:t>
            </a:fld>
            <a:endParaRPr lang="en-US" altLang="en-US"/>
          </a:p>
        </p:txBody>
      </p:sp>
    </p:spTree>
    <p:extLst>
      <p:ext uri="{BB962C8B-B14F-4D97-AF65-F5344CB8AC3E}">
        <p14:creationId xmlns:p14="http://schemas.microsoft.com/office/powerpoint/2010/main" val="762849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104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220AAB4-FD5C-1147-8B03-A672C755A4B0}" type="datetime1">
              <a:rPr lang="en-US" smtClean="0"/>
              <a:t>10/21/2025</a:t>
            </a:fld>
            <a:endParaRPr lang="en-US"/>
          </a:p>
        </p:txBody>
      </p:sp>
      <p:sp>
        <p:nvSpPr>
          <p:cNvPr id="6" name="Slide Number Placeholder 5"/>
          <p:cNvSpPr>
            <a:spLocks noGrp="1"/>
          </p:cNvSpPr>
          <p:nvPr>
            <p:ph type="sldNum" sz="quarter" idx="12"/>
          </p:nvPr>
        </p:nvSpPr>
        <p:spPr/>
        <p:txBody>
          <a:bodyPr/>
          <a:lstStyle/>
          <a:p>
            <a:fld id="{2475FE23-B038-D649-BA1D-CF144A502C82}" type="slidenum">
              <a:rPr lang="en-US" smtClean="0"/>
              <a:t>‹#›</a:t>
            </a:fld>
            <a:endParaRPr lang="en-US"/>
          </a:p>
        </p:txBody>
      </p:sp>
      <p:sp>
        <p:nvSpPr>
          <p:cNvPr id="17" name="Title Placeholder 1"/>
          <p:cNvSpPr>
            <a:spLocks noGrp="1"/>
          </p:cNvSpPr>
          <p:nvPr>
            <p:ph type="title"/>
          </p:nvPr>
        </p:nvSpPr>
        <p:spPr>
          <a:xfrm>
            <a:off x="435800" y="128589"/>
            <a:ext cx="8229600" cy="733114"/>
          </a:xfrm>
          <a:prstGeom prst="rect">
            <a:avLst/>
          </a:prstGeom>
        </p:spPr>
        <p:txBody>
          <a:bodyPr vert="horz" lIns="91440" tIns="45720" rIns="91440" bIns="45720" rtlCol="0" anchor="b">
            <a:noAutofit/>
          </a:bodyPr>
          <a:lstStyle/>
          <a:p>
            <a:r>
              <a:rPr lang="en-US"/>
              <a:t>Click to edit Master title style</a:t>
            </a:r>
          </a:p>
        </p:txBody>
      </p:sp>
      <p:sp>
        <p:nvSpPr>
          <p:cNvPr id="3" name="Content Placeholder 2"/>
          <p:cNvSpPr>
            <a:spLocks noGrp="1"/>
          </p:cNvSpPr>
          <p:nvPr>
            <p:ph sz="quarter" idx="13"/>
          </p:nvPr>
        </p:nvSpPr>
        <p:spPr>
          <a:xfrm>
            <a:off x="438912" y="1024128"/>
            <a:ext cx="82296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72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F1007F3-15FD-48F9-9BFB-8799520BC2B0}"/>
              </a:ext>
            </a:extLst>
          </p:cNvPr>
          <p:cNvSpPr>
            <a:spLocks noGrp="1" noChangeArrowheads="1"/>
          </p:cNvSpPr>
          <p:nvPr>
            <p:ph type="dt" sz="half" idx="10"/>
          </p:nvPr>
        </p:nvSpPr>
        <p:spPr>
          <a:ln/>
        </p:spPr>
        <p:txBody>
          <a:bodyPr/>
          <a:lstStyle>
            <a:lvl1pPr>
              <a:defRPr/>
            </a:lvl1pPr>
          </a:lstStyle>
          <a:p>
            <a:pPr>
              <a:defRPr/>
            </a:pPr>
            <a:fld id="{B1214EEC-B90E-44BB-AF29-E690C7DCCEB8}" type="datetimeFigureOut">
              <a:rPr lang="en-US"/>
              <a:pPr>
                <a:defRPr/>
              </a:pPr>
              <a:t>10/21/2025</a:t>
            </a:fld>
            <a:endParaRPr lang="en-US"/>
          </a:p>
        </p:txBody>
      </p:sp>
      <p:sp>
        <p:nvSpPr>
          <p:cNvPr id="5" name="Rectangle 5">
            <a:extLst>
              <a:ext uri="{FF2B5EF4-FFF2-40B4-BE49-F238E27FC236}">
                <a16:creationId xmlns:a16="http://schemas.microsoft.com/office/drawing/2014/main" id="{7A1AD426-B380-40F1-8920-787EDB2BA7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A5F35D-B732-4AF9-BB32-55A89C7DC5FE}"/>
              </a:ext>
            </a:extLst>
          </p:cNvPr>
          <p:cNvSpPr>
            <a:spLocks noGrp="1" noChangeArrowheads="1"/>
          </p:cNvSpPr>
          <p:nvPr>
            <p:ph type="sldNum" sz="quarter" idx="12"/>
          </p:nvPr>
        </p:nvSpPr>
        <p:spPr>
          <a:ln/>
        </p:spPr>
        <p:txBody>
          <a:bodyPr/>
          <a:lstStyle>
            <a:lvl1pPr>
              <a:defRPr/>
            </a:lvl1pPr>
          </a:lstStyle>
          <a:p>
            <a:pPr>
              <a:defRPr/>
            </a:pPr>
            <a:fld id="{FCB10FA5-7BDE-4A3B-973C-20B0A024CCD7}" type="slidenum">
              <a:rPr lang="en-US" altLang="en-US"/>
              <a:pPr>
                <a:defRPr/>
              </a:pPr>
              <a:t>‹#›</a:t>
            </a:fld>
            <a:endParaRPr lang="en-US" altLang="en-US"/>
          </a:p>
        </p:txBody>
      </p:sp>
    </p:spTree>
    <p:extLst>
      <p:ext uri="{BB962C8B-B14F-4D97-AF65-F5344CB8AC3E}">
        <p14:creationId xmlns:p14="http://schemas.microsoft.com/office/powerpoint/2010/main" val="108818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F35E270-749F-4FBB-9A5B-BD3A44930A46}"/>
              </a:ext>
            </a:extLst>
          </p:cNvPr>
          <p:cNvSpPr>
            <a:spLocks noGrp="1" noChangeArrowheads="1"/>
          </p:cNvSpPr>
          <p:nvPr>
            <p:ph type="dt" sz="half" idx="10"/>
          </p:nvPr>
        </p:nvSpPr>
        <p:spPr>
          <a:ln/>
        </p:spPr>
        <p:txBody>
          <a:bodyPr/>
          <a:lstStyle>
            <a:lvl1pPr>
              <a:defRPr/>
            </a:lvl1pPr>
          </a:lstStyle>
          <a:p>
            <a:pPr>
              <a:defRPr/>
            </a:pPr>
            <a:fld id="{52226103-165A-41F6-8611-178F61D62684}" type="datetimeFigureOut">
              <a:rPr lang="en-US"/>
              <a:pPr>
                <a:defRPr/>
              </a:pPr>
              <a:t>10/21/2025</a:t>
            </a:fld>
            <a:endParaRPr lang="en-US"/>
          </a:p>
        </p:txBody>
      </p:sp>
      <p:sp>
        <p:nvSpPr>
          <p:cNvPr id="6" name="Rectangle 5">
            <a:extLst>
              <a:ext uri="{FF2B5EF4-FFF2-40B4-BE49-F238E27FC236}">
                <a16:creationId xmlns:a16="http://schemas.microsoft.com/office/drawing/2014/main" id="{FF3538FD-C4DE-494C-B94A-EAF1F7600C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7CB27BC-B2BF-4391-B3F0-E8575CAA1DEA}"/>
              </a:ext>
            </a:extLst>
          </p:cNvPr>
          <p:cNvSpPr>
            <a:spLocks noGrp="1" noChangeArrowheads="1"/>
          </p:cNvSpPr>
          <p:nvPr>
            <p:ph type="sldNum" sz="quarter" idx="12"/>
          </p:nvPr>
        </p:nvSpPr>
        <p:spPr>
          <a:ln/>
        </p:spPr>
        <p:txBody>
          <a:bodyPr/>
          <a:lstStyle>
            <a:lvl1pPr>
              <a:defRPr/>
            </a:lvl1pPr>
          </a:lstStyle>
          <a:p>
            <a:pPr>
              <a:defRPr/>
            </a:pPr>
            <a:fld id="{C406A0C8-5E1A-4C8A-89AD-32A6F236E325}" type="slidenum">
              <a:rPr lang="en-US" altLang="en-US"/>
              <a:pPr>
                <a:defRPr/>
              </a:pPr>
              <a:t>‹#›</a:t>
            </a:fld>
            <a:endParaRPr lang="en-US" altLang="en-US"/>
          </a:p>
        </p:txBody>
      </p:sp>
    </p:spTree>
    <p:extLst>
      <p:ext uri="{BB962C8B-B14F-4D97-AF65-F5344CB8AC3E}">
        <p14:creationId xmlns:p14="http://schemas.microsoft.com/office/powerpoint/2010/main" val="191121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CB482D8-8731-40C3-906A-A4873F5D2469}"/>
              </a:ext>
            </a:extLst>
          </p:cNvPr>
          <p:cNvSpPr>
            <a:spLocks noGrp="1" noChangeArrowheads="1"/>
          </p:cNvSpPr>
          <p:nvPr>
            <p:ph type="dt" sz="half" idx="10"/>
          </p:nvPr>
        </p:nvSpPr>
        <p:spPr>
          <a:ln/>
        </p:spPr>
        <p:txBody>
          <a:bodyPr/>
          <a:lstStyle>
            <a:lvl1pPr>
              <a:defRPr/>
            </a:lvl1pPr>
          </a:lstStyle>
          <a:p>
            <a:pPr>
              <a:defRPr/>
            </a:pPr>
            <a:fld id="{7A71C598-A63F-4500-8715-CEBD3D699BB0}" type="datetimeFigureOut">
              <a:rPr lang="en-US"/>
              <a:pPr>
                <a:defRPr/>
              </a:pPr>
              <a:t>10/21/2025</a:t>
            </a:fld>
            <a:endParaRPr lang="en-US"/>
          </a:p>
        </p:txBody>
      </p:sp>
      <p:sp>
        <p:nvSpPr>
          <p:cNvPr id="8" name="Rectangle 5">
            <a:extLst>
              <a:ext uri="{FF2B5EF4-FFF2-40B4-BE49-F238E27FC236}">
                <a16:creationId xmlns:a16="http://schemas.microsoft.com/office/drawing/2014/main" id="{0575C6C8-2243-4C3C-9FEB-A31926092E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5854D35-5E9A-4F21-AD0B-CBF11A0EFC9E}"/>
              </a:ext>
            </a:extLst>
          </p:cNvPr>
          <p:cNvSpPr>
            <a:spLocks noGrp="1" noChangeArrowheads="1"/>
          </p:cNvSpPr>
          <p:nvPr>
            <p:ph type="sldNum" sz="quarter" idx="12"/>
          </p:nvPr>
        </p:nvSpPr>
        <p:spPr>
          <a:ln/>
        </p:spPr>
        <p:txBody>
          <a:bodyPr/>
          <a:lstStyle>
            <a:lvl1pPr>
              <a:defRPr/>
            </a:lvl1pPr>
          </a:lstStyle>
          <a:p>
            <a:pPr>
              <a:defRPr/>
            </a:pPr>
            <a:fld id="{9601321B-943F-4D8F-958C-A09820CB6DCD}" type="slidenum">
              <a:rPr lang="en-US" altLang="en-US"/>
              <a:pPr>
                <a:defRPr/>
              </a:pPr>
              <a:t>‹#›</a:t>
            </a:fld>
            <a:endParaRPr lang="en-US" altLang="en-US"/>
          </a:p>
        </p:txBody>
      </p:sp>
    </p:spTree>
    <p:extLst>
      <p:ext uri="{BB962C8B-B14F-4D97-AF65-F5344CB8AC3E}">
        <p14:creationId xmlns:p14="http://schemas.microsoft.com/office/powerpoint/2010/main" val="35807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AFAA402-7C63-4035-8A7F-62D791401B7B}"/>
              </a:ext>
            </a:extLst>
          </p:cNvPr>
          <p:cNvSpPr>
            <a:spLocks noGrp="1" noChangeArrowheads="1"/>
          </p:cNvSpPr>
          <p:nvPr>
            <p:ph type="dt" sz="half" idx="10"/>
          </p:nvPr>
        </p:nvSpPr>
        <p:spPr>
          <a:ln/>
        </p:spPr>
        <p:txBody>
          <a:bodyPr/>
          <a:lstStyle>
            <a:lvl1pPr>
              <a:defRPr/>
            </a:lvl1pPr>
          </a:lstStyle>
          <a:p>
            <a:pPr>
              <a:defRPr/>
            </a:pPr>
            <a:fld id="{DB8A9E44-5A29-4483-BAAB-EAB52B931B72}" type="datetimeFigureOut">
              <a:rPr lang="en-US"/>
              <a:pPr>
                <a:defRPr/>
              </a:pPr>
              <a:t>10/21/2025</a:t>
            </a:fld>
            <a:endParaRPr lang="en-US"/>
          </a:p>
        </p:txBody>
      </p:sp>
      <p:sp>
        <p:nvSpPr>
          <p:cNvPr id="4" name="Rectangle 5">
            <a:extLst>
              <a:ext uri="{FF2B5EF4-FFF2-40B4-BE49-F238E27FC236}">
                <a16:creationId xmlns:a16="http://schemas.microsoft.com/office/drawing/2014/main" id="{AC6C3A11-0610-40FF-9851-D1A6D415F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937E488-08EC-41E3-BCF2-304645086362}"/>
              </a:ext>
            </a:extLst>
          </p:cNvPr>
          <p:cNvSpPr>
            <a:spLocks noGrp="1" noChangeArrowheads="1"/>
          </p:cNvSpPr>
          <p:nvPr>
            <p:ph type="sldNum" sz="quarter" idx="12"/>
          </p:nvPr>
        </p:nvSpPr>
        <p:spPr>
          <a:ln/>
        </p:spPr>
        <p:txBody>
          <a:bodyPr/>
          <a:lstStyle>
            <a:lvl1pPr>
              <a:defRPr/>
            </a:lvl1pPr>
          </a:lstStyle>
          <a:p>
            <a:pPr>
              <a:defRPr/>
            </a:pPr>
            <a:fld id="{929C2E09-8C93-4892-92D9-8A35374BBFCD}" type="slidenum">
              <a:rPr lang="en-US" altLang="en-US"/>
              <a:pPr>
                <a:defRPr/>
              </a:pPr>
              <a:t>‹#›</a:t>
            </a:fld>
            <a:endParaRPr lang="en-US" altLang="en-US"/>
          </a:p>
        </p:txBody>
      </p:sp>
    </p:spTree>
    <p:extLst>
      <p:ext uri="{BB962C8B-B14F-4D97-AF65-F5344CB8AC3E}">
        <p14:creationId xmlns:p14="http://schemas.microsoft.com/office/powerpoint/2010/main" val="386997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28FD6D-6501-4B68-A71A-A386A7D3583E}"/>
              </a:ext>
            </a:extLst>
          </p:cNvPr>
          <p:cNvSpPr>
            <a:spLocks noGrp="1" noChangeArrowheads="1"/>
          </p:cNvSpPr>
          <p:nvPr>
            <p:ph type="dt" sz="half" idx="10"/>
          </p:nvPr>
        </p:nvSpPr>
        <p:spPr>
          <a:ln/>
        </p:spPr>
        <p:txBody>
          <a:bodyPr/>
          <a:lstStyle>
            <a:lvl1pPr>
              <a:defRPr/>
            </a:lvl1pPr>
          </a:lstStyle>
          <a:p>
            <a:pPr>
              <a:defRPr/>
            </a:pPr>
            <a:fld id="{6025C37E-0765-484D-8BBC-5228AF509137}" type="datetimeFigureOut">
              <a:rPr lang="en-US"/>
              <a:pPr>
                <a:defRPr/>
              </a:pPr>
              <a:t>10/21/2025</a:t>
            </a:fld>
            <a:endParaRPr lang="en-US"/>
          </a:p>
        </p:txBody>
      </p:sp>
      <p:sp>
        <p:nvSpPr>
          <p:cNvPr id="3" name="Rectangle 5">
            <a:extLst>
              <a:ext uri="{FF2B5EF4-FFF2-40B4-BE49-F238E27FC236}">
                <a16:creationId xmlns:a16="http://schemas.microsoft.com/office/drawing/2014/main" id="{77FAEA2B-6BEE-44AD-AA42-2D6C460F36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D65DF9-8753-4063-B521-A8FD99126472}"/>
              </a:ext>
            </a:extLst>
          </p:cNvPr>
          <p:cNvSpPr>
            <a:spLocks noGrp="1" noChangeArrowheads="1"/>
          </p:cNvSpPr>
          <p:nvPr>
            <p:ph type="sldNum" sz="quarter" idx="12"/>
          </p:nvPr>
        </p:nvSpPr>
        <p:spPr>
          <a:ln/>
        </p:spPr>
        <p:txBody>
          <a:bodyPr/>
          <a:lstStyle>
            <a:lvl1pPr>
              <a:defRPr/>
            </a:lvl1pPr>
          </a:lstStyle>
          <a:p>
            <a:pPr>
              <a:defRPr/>
            </a:pPr>
            <a:fld id="{39D007DA-3BE6-4A43-A169-19AD36AA414C}" type="slidenum">
              <a:rPr lang="en-US" altLang="en-US"/>
              <a:pPr>
                <a:defRPr/>
              </a:pPr>
              <a:t>‹#›</a:t>
            </a:fld>
            <a:endParaRPr lang="en-US" altLang="en-US"/>
          </a:p>
        </p:txBody>
      </p:sp>
    </p:spTree>
    <p:extLst>
      <p:ext uri="{BB962C8B-B14F-4D97-AF65-F5344CB8AC3E}">
        <p14:creationId xmlns:p14="http://schemas.microsoft.com/office/powerpoint/2010/main" val="376761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BFC73D0-DA5A-44AC-8245-4841686A141C}"/>
              </a:ext>
            </a:extLst>
          </p:cNvPr>
          <p:cNvSpPr>
            <a:spLocks noGrp="1" noChangeArrowheads="1"/>
          </p:cNvSpPr>
          <p:nvPr>
            <p:ph type="dt" sz="half" idx="10"/>
          </p:nvPr>
        </p:nvSpPr>
        <p:spPr>
          <a:ln/>
        </p:spPr>
        <p:txBody>
          <a:bodyPr/>
          <a:lstStyle>
            <a:lvl1pPr>
              <a:defRPr/>
            </a:lvl1pPr>
          </a:lstStyle>
          <a:p>
            <a:pPr>
              <a:defRPr/>
            </a:pPr>
            <a:fld id="{393E647B-E728-43C8-8DC8-1B779821F011}" type="datetimeFigureOut">
              <a:rPr lang="en-US"/>
              <a:pPr>
                <a:defRPr/>
              </a:pPr>
              <a:t>10/21/2025</a:t>
            </a:fld>
            <a:endParaRPr lang="en-US"/>
          </a:p>
        </p:txBody>
      </p:sp>
      <p:sp>
        <p:nvSpPr>
          <p:cNvPr id="6" name="Rectangle 5">
            <a:extLst>
              <a:ext uri="{FF2B5EF4-FFF2-40B4-BE49-F238E27FC236}">
                <a16:creationId xmlns:a16="http://schemas.microsoft.com/office/drawing/2014/main" id="{850333F5-B07C-4E1A-A53C-A5118D7818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AE8CF0-92E3-46E2-A2EC-DD5D4B55A7DC}"/>
              </a:ext>
            </a:extLst>
          </p:cNvPr>
          <p:cNvSpPr>
            <a:spLocks noGrp="1" noChangeArrowheads="1"/>
          </p:cNvSpPr>
          <p:nvPr>
            <p:ph type="sldNum" sz="quarter" idx="12"/>
          </p:nvPr>
        </p:nvSpPr>
        <p:spPr>
          <a:ln/>
        </p:spPr>
        <p:txBody>
          <a:bodyPr/>
          <a:lstStyle>
            <a:lvl1pPr>
              <a:defRPr/>
            </a:lvl1pPr>
          </a:lstStyle>
          <a:p>
            <a:pPr>
              <a:defRPr/>
            </a:pPr>
            <a:fld id="{F4810758-BDBD-400E-B86C-090CB7CF2681}" type="slidenum">
              <a:rPr lang="en-US" altLang="en-US"/>
              <a:pPr>
                <a:defRPr/>
              </a:pPr>
              <a:t>‹#›</a:t>
            </a:fld>
            <a:endParaRPr lang="en-US" altLang="en-US"/>
          </a:p>
        </p:txBody>
      </p:sp>
    </p:spTree>
    <p:extLst>
      <p:ext uri="{BB962C8B-B14F-4D97-AF65-F5344CB8AC3E}">
        <p14:creationId xmlns:p14="http://schemas.microsoft.com/office/powerpoint/2010/main" val="4257894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725A24-9C7E-4AC8-9983-5B1545D1E32B}"/>
              </a:ext>
            </a:extLst>
          </p:cNvPr>
          <p:cNvSpPr>
            <a:spLocks noGrp="1" noChangeArrowheads="1"/>
          </p:cNvSpPr>
          <p:nvPr>
            <p:ph type="dt" sz="half" idx="10"/>
          </p:nvPr>
        </p:nvSpPr>
        <p:spPr>
          <a:ln/>
        </p:spPr>
        <p:txBody>
          <a:bodyPr/>
          <a:lstStyle>
            <a:lvl1pPr>
              <a:defRPr/>
            </a:lvl1pPr>
          </a:lstStyle>
          <a:p>
            <a:pPr>
              <a:defRPr/>
            </a:pPr>
            <a:fld id="{00F42DB5-0BB7-4BD8-97A2-25A13B0F25ED}" type="datetimeFigureOut">
              <a:rPr lang="en-US"/>
              <a:pPr>
                <a:defRPr/>
              </a:pPr>
              <a:t>10/21/2025</a:t>
            </a:fld>
            <a:endParaRPr lang="en-US"/>
          </a:p>
        </p:txBody>
      </p:sp>
      <p:sp>
        <p:nvSpPr>
          <p:cNvPr id="6" name="Rectangle 5">
            <a:extLst>
              <a:ext uri="{FF2B5EF4-FFF2-40B4-BE49-F238E27FC236}">
                <a16:creationId xmlns:a16="http://schemas.microsoft.com/office/drawing/2014/main" id="{1D1353C8-1C4B-4A96-AD4C-BB1CD5D9AB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270F3D-C104-4358-8704-368280873D32}"/>
              </a:ext>
            </a:extLst>
          </p:cNvPr>
          <p:cNvSpPr>
            <a:spLocks noGrp="1" noChangeArrowheads="1"/>
          </p:cNvSpPr>
          <p:nvPr>
            <p:ph type="sldNum" sz="quarter" idx="12"/>
          </p:nvPr>
        </p:nvSpPr>
        <p:spPr>
          <a:ln/>
        </p:spPr>
        <p:txBody>
          <a:bodyPr/>
          <a:lstStyle>
            <a:lvl1pPr>
              <a:defRPr/>
            </a:lvl1pPr>
          </a:lstStyle>
          <a:p>
            <a:pPr>
              <a:defRPr/>
            </a:pPr>
            <a:fld id="{C6B97056-A946-4AF8-84D0-21BF33E72C58}" type="slidenum">
              <a:rPr lang="en-US" altLang="en-US"/>
              <a:pPr>
                <a:defRPr/>
              </a:pPr>
              <a:t>‹#›</a:t>
            </a:fld>
            <a:endParaRPr lang="en-US" altLang="en-US"/>
          </a:p>
        </p:txBody>
      </p:sp>
    </p:spTree>
    <p:extLst>
      <p:ext uri="{BB962C8B-B14F-4D97-AF65-F5344CB8AC3E}">
        <p14:creationId xmlns:p14="http://schemas.microsoft.com/office/powerpoint/2010/main" val="3124083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3.jpeg"/><Relationship Id="rId2" Type="http://schemas.openxmlformats.org/officeDocument/2006/relationships/slideLayout" Target="../slideLayouts/slideLayout16.xml"/><Relationship Id="rId16" Type="http://schemas.openxmlformats.org/officeDocument/2006/relationships/image" Target="../media/image2.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2">
            <a:extLst>
              <a:ext uri="{FF2B5EF4-FFF2-40B4-BE49-F238E27FC236}">
                <a16:creationId xmlns:a16="http://schemas.microsoft.com/office/drawing/2014/main" id="{CF72515B-7DE7-4B7A-A85B-6669232D5035}"/>
              </a:ext>
            </a:extLst>
          </p:cNvPr>
          <p:cNvSpPr>
            <a:spLocks noChangeArrowheads="1"/>
          </p:cNvSpPr>
          <p:nvPr userDrawn="1"/>
        </p:nvSpPr>
        <p:spPr bwMode="ltGray">
          <a:xfrm>
            <a:off x="11113" y="0"/>
            <a:ext cx="9132887" cy="1125538"/>
          </a:xfrm>
          <a:prstGeom prst="rect">
            <a:avLst/>
          </a:prstGeom>
          <a:solidFill>
            <a:srgbClr val="E99A0B"/>
          </a:solidFill>
          <a:ln>
            <a:noFill/>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028" name="Rectangle 2">
            <a:extLst>
              <a:ext uri="{FF2B5EF4-FFF2-40B4-BE49-F238E27FC236}">
                <a16:creationId xmlns:a16="http://schemas.microsoft.com/office/drawing/2014/main" id="{F119ADE0-C22F-4CB6-BB4C-288C66DB6055}"/>
              </a:ext>
            </a:extLst>
          </p:cNvPr>
          <p:cNvSpPr>
            <a:spLocks noGrp="1" noChangeArrowheads="1"/>
          </p:cNvSpPr>
          <p:nvPr>
            <p:ph type="title"/>
          </p:nvPr>
        </p:nvSpPr>
        <p:spPr bwMode="auto">
          <a:xfrm>
            <a:off x="2514600" y="228600"/>
            <a:ext cx="632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a:extLst>
              <a:ext uri="{FF2B5EF4-FFF2-40B4-BE49-F238E27FC236}">
                <a16:creationId xmlns:a16="http://schemas.microsoft.com/office/drawing/2014/main" id="{6C2628AB-B834-4DEB-A47B-0BED47BEF9C8}"/>
              </a:ext>
            </a:extLst>
          </p:cNvPr>
          <p:cNvSpPr>
            <a:spLocks noGrp="1" noChangeArrowheads="1"/>
          </p:cNvSpPr>
          <p:nvPr>
            <p:ph type="body" idx="1"/>
          </p:nvPr>
        </p:nvSpPr>
        <p:spPr bwMode="auto">
          <a:xfrm>
            <a:off x="457200" y="12954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2F3FDC1-A000-45B3-BAA7-6CB7FF2B9DAD}"/>
              </a:ext>
            </a:extLst>
          </p:cNvPr>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chemeClr val="accent1"/>
                </a:solidFill>
                <a:latin typeface="+mn-lt"/>
                <a:cs typeface="+mn-cs"/>
              </a:defRPr>
            </a:lvl1pPr>
          </a:lstStyle>
          <a:p>
            <a:pPr>
              <a:defRPr/>
            </a:pPr>
            <a:fld id="{EBAB4A7E-A6EB-4107-A9B3-284CECD38C2E}" type="datetimeFigureOut">
              <a:rPr lang="en-US"/>
              <a:pPr>
                <a:defRPr/>
              </a:pPr>
              <a:t>10/21/2025</a:t>
            </a:fld>
            <a:endParaRPr lang="en-US"/>
          </a:p>
        </p:txBody>
      </p:sp>
      <p:sp>
        <p:nvSpPr>
          <p:cNvPr id="3" name="Rectangle 5">
            <a:extLst>
              <a:ext uri="{FF2B5EF4-FFF2-40B4-BE49-F238E27FC236}">
                <a16:creationId xmlns:a16="http://schemas.microsoft.com/office/drawing/2014/main" id="{3D821038-6CF6-430D-A863-75D5C56BACF1}"/>
              </a:ext>
            </a:extLst>
          </p:cNvPr>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accent1"/>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B5F18915-F7C5-4FA5-8394-53FA6D3C0C38}"/>
              </a:ext>
            </a:extLst>
          </p:cNvPr>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accent1"/>
                </a:solidFill>
              </a:defRPr>
            </a:lvl1pPr>
          </a:lstStyle>
          <a:p>
            <a:pPr>
              <a:defRPr/>
            </a:pPr>
            <a:fld id="{E036D12B-ABD8-4C49-A387-3A05D3ACD639}" type="slidenum">
              <a:rPr lang="en-US" altLang="en-US"/>
              <a:pPr>
                <a:defRPr/>
              </a:pPr>
              <a:t>‹#›</a:t>
            </a:fld>
            <a:endParaRPr lang="en-US" altLang="en-US"/>
          </a:p>
        </p:txBody>
      </p:sp>
      <p:grpSp>
        <p:nvGrpSpPr>
          <p:cNvPr id="1033" name="Group 44">
            <a:extLst>
              <a:ext uri="{FF2B5EF4-FFF2-40B4-BE49-F238E27FC236}">
                <a16:creationId xmlns:a16="http://schemas.microsoft.com/office/drawing/2014/main" id="{2CACF2C2-7E40-4DA5-AB90-CB7F59384E22}"/>
              </a:ext>
            </a:extLst>
          </p:cNvPr>
          <p:cNvGrpSpPr>
            <a:grpSpLocks/>
          </p:cNvGrpSpPr>
          <p:nvPr/>
        </p:nvGrpSpPr>
        <p:grpSpPr bwMode="auto">
          <a:xfrm>
            <a:off x="0" y="1109663"/>
            <a:ext cx="9144000" cy="169862"/>
            <a:chOff x="0" y="699"/>
            <a:chExt cx="5760" cy="107"/>
          </a:xfrm>
        </p:grpSpPr>
        <p:sp>
          <p:nvSpPr>
            <p:cNvPr id="1036" name="Rectangle 40">
              <a:extLst>
                <a:ext uri="{FF2B5EF4-FFF2-40B4-BE49-F238E27FC236}">
                  <a16:creationId xmlns:a16="http://schemas.microsoft.com/office/drawing/2014/main" id="{3AE1D435-598D-4356-AA4D-34068541D8F8}"/>
                </a:ext>
              </a:extLst>
            </p:cNvPr>
            <p:cNvSpPr>
              <a:spLocks noChangeArrowheads="1"/>
            </p:cNvSpPr>
            <p:nvPr userDrawn="1"/>
          </p:nvSpPr>
          <p:spPr bwMode="gray">
            <a:xfrm>
              <a:off x="0" y="699"/>
              <a:ext cx="5760" cy="4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1037" name="Rectangle 42">
              <a:extLst>
                <a:ext uri="{FF2B5EF4-FFF2-40B4-BE49-F238E27FC236}">
                  <a16:creationId xmlns:a16="http://schemas.microsoft.com/office/drawing/2014/main" id="{F44127BD-A384-45CC-B6FD-AEEBDA8D4A2A}"/>
                </a:ext>
              </a:extLst>
            </p:cNvPr>
            <p:cNvSpPr>
              <a:spLocks noChangeArrowheads="1"/>
            </p:cNvSpPr>
            <p:nvPr userDrawn="1"/>
          </p:nvSpPr>
          <p:spPr bwMode="gray">
            <a:xfrm>
              <a:off x="1476" y="713"/>
              <a:ext cx="4284" cy="9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grpSp>
      <p:pic>
        <p:nvPicPr>
          <p:cNvPr id="1034" name="Picture 16">
            <a:extLst>
              <a:ext uri="{FF2B5EF4-FFF2-40B4-BE49-F238E27FC236}">
                <a16:creationId xmlns:a16="http://schemas.microsoft.com/office/drawing/2014/main" id="{9380E225-CB2D-4756-BADA-369BB8DCD528}"/>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1113" y="-6350"/>
            <a:ext cx="2046287"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08" r:id="rId1"/>
    <p:sldLayoutId id="2147485286" r:id="rId2"/>
    <p:sldLayoutId id="2147485287" r:id="rId3"/>
    <p:sldLayoutId id="2147485288" r:id="rId4"/>
    <p:sldLayoutId id="2147485289" r:id="rId5"/>
    <p:sldLayoutId id="2147485290" r:id="rId6"/>
    <p:sldLayoutId id="2147485291" r:id="rId7"/>
    <p:sldLayoutId id="2147485292" r:id="rId8"/>
    <p:sldLayoutId id="2147485293" r:id="rId9"/>
    <p:sldLayoutId id="2147485294" r:id="rId10"/>
    <p:sldLayoutId id="2147485295" r:id="rId11"/>
    <p:sldLayoutId id="2147485296" r:id="rId12"/>
    <p:sldLayoutId id="2147485309" r:id="rId13"/>
    <p:sldLayoutId id="2147485311" r:id="rId14"/>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2">
            <a:extLst>
              <a:ext uri="{FF2B5EF4-FFF2-40B4-BE49-F238E27FC236}">
                <a16:creationId xmlns:a16="http://schemas.microsoft.com/office/drawing/2014/main" id="{3362212B-1B54-4337-95EE-5138E3693A7D}"/>
              </a:ext>
            </a:extLst>
          </p:cNvPr>
          <p:cNvSpPr>
            <a:spLocks noChangeArrowheads="1"/>
          </p:cNvSpPr>
          <p:nvPr/>
        </p:nvSpPr>
        <p:spPr bwMode="ltGray">
          <a:xfrm>
            <a:off x="11113" y="0"/>
            <a:ext cx="9132887" cy="11255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2052" name="Rectangle 2">
            <a:extLst>
              <a:ext uri="{FF2B5EF4-FFF2-40B4-BE49-F238E27FC236}">
                <a16:creationId xmlns:a16="http://schemas.microsoft.com/office/drawing/2014/main" id="{5DE3A1C3-45FB-4263-9A82-A935A3490144}"/>
              </a:ext>
            </a:extLst>
          </p:cNvPr>
          <p:cNvSpPr>
            <a:spLocks noGrp="1" noChangeArrowheads="1"/>
          </p:cNvSpPr>
          <p:nvPr>
            <p:ph type="title"/>
          </p:nvPr>
        </p:nvSpPr>
        <p:spPr bwMode="auto">
          <a:xfrm>
            <a:off x="2514600" y="228600"/>
            <a:ext cx="632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Rectangle 3">
            <a:extLst>
              <a:ext uri="{FF2B5EF4-FFF2-40B4-BE49-F238E27FC236}">
                <a16:creationId xmlns:a16="http://schemas.microsoft.com/office/drawing/2014/main" id="{504DED87-B367-4B94-B971-4372B6A075CB}"/>
              </a:ext>
            </a:extLst>
          </p:cNvPr>
          <p:cNvSpPr>
            <a:spLocks noGrp="1" noChangeArrowheads="1"/>
          </p:cNvSpPr>
          <p:nvPr>
            <p:ph type="body" idx="1"/>
          </p:nvPr>
        </p:nvSpPr>
        <p:spPr bwMode="auto">
          <a:xfrm>
            <a:off x="457200" y="12954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40DF944C-589A-42D1-8F71-94DBB6AB02E3}"/>
              </a:ext>
            </a:extLst>
          </p:cNvPr>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solidFill>
                  <a:schemeClr val="accent1"/>
                </a:solidFill>
                <a:latin typeface="+mn-lt"/>
                <a:cs typeface="+mn-cs"/>
              </a:defRPr>
            </a:lvl1pPr>
          </a:lstStyle>
          <a:p>
            <a:pPr>
              <a:defRPr/>
            </a:pPr>
            <a:endParaRPr lang="en-US"/>
          </a:p>
        </p:txBody>
      </p:sp>
      <p:sp>
        <p:nvSpPr>
          <p:cNvPr id="3" name="Rectangle 5">
            <a:extLst>
              <a:ext uri="{FF2B5EF4-FFF2-40B4-BE49-F238E27FC236}">
                <a16:creationId xmlns:a16="http://schemas.microsoft.com/office/drawing/2014/main" id="{1A2F4D9B-5F50-4A53-9F28-06B2DA038392}"/>
              </a:ext>
            </a:extLst>
          </p:cNvPr>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chemeClr val="accent1"/>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087D7BC9-51DA-4598-B0E4-5FFC99B6829A}"/>
              </a:ext>
            </a:extLst>
          </p:cNvPr>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accent1"/>
                </a:solidFill>
              </a:defRPr>
            </a:lvl1pPr>
          </a:lstStyle>
          <a:p>
            <a:pPr>
              <a:defRPr/>
            </a:pPr>
            <a:fld id="{A3909645-D683-445D-BC9F-DE9077F08592}" type="slidenum">
              <a:rPr lang="en-US" altLang="en-US"/>
              <a:pPr>
                <a:defRPr/>
              </a:pPr>
              <a:t>‹#›</a:t>
            </a:fld>
            <a:endParaRPr lang="en-US" altLang="en-US"/>
          </a:p>
        </p:txBody>
      </p:sp>
      <p:grpSp>
        <p:nvGrpSpPr>
          <p:cNvPr id="2057" name="Group 44">
            <a:extLst>
              <a:ext uri="{FF2B5EF4-FFF2-40B4-BE49-F238E27FC236}">
                <a16:creationId xmlns:a16="http://schemas.microsoft.com/office/drawing/2014/main" id="{A552292D-4710-43AD-A84A-167152B8C678}"/>
              </a:ext>
            </a:extLst>
          </p:cNvPr>
          <p:cNvGrpSpPr>
            <a:grpSpLocks/>
          </p:cNvGrpSpPr>
          <p:nvPr/>
        </p:nvGrpSpPr>
        <p:grpSpPr bwMode="auto">
          <a:xfrm>
            <a:off x="0" y="1109663"/>
            <a:ext cx="9144000" cy="169862"/>
            <a:chOff x="0" y="699"/>
            <a:chExt cx="5760" cy="107"/>
          </a:xfrm>
        </p:grpSpPr>
        <p:sp>
          <p:nvSpPr>
            <p:cNvPr id="2060" name="Rectangle 40">
              <a:extLst>
                <a:ext uri="{FF2B5EF4-FFF2-40B4-BE49-F238E27FC236}">
                  <a16:creationId xmlns:a16="http://schemas.microsoft.com/office/drawing/2014/main" id="{FF3CE130-8768-48EA-AF70-2BE5C92EAE13}"/>
                </a:ext>
              </a:extLst>
            </p:cNvPr>
            <p:cNvSpPr>
              <a:spLocks noChangeArrowheads="1"/>
            </p:cNvSpPr>
            <p:nvPr userDrawn="1"/>
          </p:nvSpPr>
          <p:spPr bwMode="gray">
            <a:xfrm>
              <a:off x="0" y="699"/>
              <a:ext cx="5760" cy="4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sp>
          <p:nvSpPr>
            <p:cNvPr id="2061" name="Rectangle 42">
              <a:extLst>
                <a:ext uri="{FF2B5EF4-FFF2-40B4-BE49-F238E27FC236}">
                  <a16:creationId xmlns:a16="http://schemas.microsoft.com/office/drawing/2014/main" id="{E46C7BCE-0CE1-4146-947F-301D557DD439}"/>
                </a:ext>
              </a:extLst>
            </p:cNvPr>
            <p:cNvSpPr>
              <a:spLocks noChangeArrowheads="1"/>
            </p:cNvSpPr>
            <p:nvPr userDrawn="1"/>
          </p:nvSpPr>
          <p:spPr bwMode="gray">
            <a:xfrm>
              <a:off x="1476" y="713"/>
              <a:ext cx="4284" cy="9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a:p>
          </p:txBody>
        </p:sp>
      </p:grpSp>
      <p:pic>
        <p:nvPicPr>
          <p:cNvPr id="2058" name="Picture 45" descr="fire2">
            <a:extLst>
              <a:ext uri="{FF2B5EF4-FFF2-40B4-BE49-F238E27FC236}">
                <a16:creationId xmlns:a16="http://schemas.microsoft.com/office/drawing/2014/main" id="{C75AB133-58EB-4A69-ACB5-5D86A0E04FE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400" y="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6" descr="pipe2">
            <a:extLst>
              <a:ext uri="{FF2B5EF4-FFF2-40B4-BE49-F238E27FC236}">
                <a16:creationId xmlns:a16="http://schemas.microsoft.com/office/drawing/2014/main" id="{F328E704-2F6D-463B-B7FB-E0A51556D1C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10" r:id="rId1"/>
    <p:sldLayoutId id="2147485297" r:id="rId2"/>
    <p:sldLayoutId id="2147485298" r:id="rId3"/>
    <p:sldLayoutId id="2147485299" r:id="rId4"/>
    <p:sldLayoutId id="2147485300" r:id="rId5"/>
    <p:sldLayoutId id="2147485301" r:id="rId6"/>
    <p:sldLayoutId id="2147485302" r:id="rId7"/>
    <p:sldLayoutId id="2147485303" r:id="rId8"/>
    <p:sldLayoutId id="2147485304" r:id="rId9"/>
    <p:sldLayoutId id="2147485305" r:id="rId10"/>
    <p:sldLayoutId id="2147485306" r:id="rId11"/>
    <p:sldLayoutId id="2147485307" r:id="rId12"/>
    <p:sldLayoutId id="2147485312" r:id="rId13"/>
    <p:sldLayoutId id="2147485313" r:id="rId14"/>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r" rtl="0" eaLnBrk="1" fontAlgn="base" hangingPunct="1">
        <a:spcBef>
          <a:spcPct val="0"/>
        </a:spcBef>
        <a:spcAft>
          <a:spcPct val="0"/>
        </a:spcAft>
        <a:defRPr sz="4000">
          <a:solidFill>
            <a:schemeClr val="bg1"/>
          </a:solidFill>
          <a:latin typeface="Arial" charset="0"/>
        </a:defRPr>
      </a:lvl6pPr>
      <a:lvl7pPr marL="914400" algn="r" rtl="0" eaLnBrk="1" fontAlgn="base" hangingPunct="1">
        <a:spcBef>
          <a:spcPct val="0"/>
        </a:spcBef>
        <a:spcAft>
          <a:spcPct val="0"/>
        </a:spcAft>
        <a:defRPr sz="4000">
          <a:solidFill>
            <a:schemeClr val="bg1"/>
          </a:solidFill>
          <a:latin typeface="Arial" charset="0"/>
        </a:defRPr>
      </a:lvl7pPr>
      <a:lvl8pPr marL="1371600" algn="r" rtl="0" eaLnBrk="1" fontAlgn="base" hangingPunct="1">
        <a:spcBef>
          <a:spcPct val="0"/>
        </a:spcBef>
        <a:spcAft>
          <a:spcPct val="0"/>
        </a:spcAft>
        <a:defRPr sz="4000">
          <a:solidFill>
            <a:schemeClr val="bg1"/>
          </a:solidFill>
          <a:latin typeface="Arial" charset="0"/>
        </a:defRPr>
      </a:lvl8pPr>
      <a:lvl9pPr marL="1828800" algn="r" rtl="0" eaLnBrk="1" fontAlgn="base" hangingPunct="1">
        <a:spcBef>
          <a:spcPct val="0"/>
        </a:spcBef>
        <a:spcAft>
          <a:spcPct val="0"/>
        </a:spcAft>
        <a:defRPr sz="4000">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aga.org/emergency-planning/"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a:extLst>
              <a:ext uri="{FF2B5EF4-FFF2-40B4-BE49-F238E27FC236}">
                <a16:creationId xmlns:a16="http://schemas.microsoft.com/office/drawing/2014/main" id="{057687BC-29B6-45D4-93B7-2BA99AFD7415}"/>
              </a:ext>
            </a:extLst>
          </p:cNvPr>
          <p:cNvSpPr>
            <a:spLocks noGrp="1" noChangeArrowheads="1"/>
          </p:cNvSpPr>
          <p:nvPr>
            <p:ph type="ctrTitle"/>
          </p:nvPr>
        </p:nvSpPr>
        <p:spPr>
          <a:xfrm>
            <a:off x="3114190" y="2895600"/>
            <a:ext cx="5791200" cy="685800"/>
          </a:xfrm>
        </p:spPr>
        <p:txBody>
          <a:bodyPr/>
          <a:lstStyle/>
          <a:p>
            <a:pPr algn="ctr" eaLnBrk="1" hangingPunct="1"/>
            <a:r>
              <a:rPr lang="en-US" altLang="en-US" sz="3200"/>
              <a:t>Jan 1, 2026 </a:t>
            </a:r>
          </a:p>
        </p:txBody>
      </p:sp>
      <p:sp>
        <p:nvSpPr>
          <p:cNvPr id="7171" name="TextBox 2">
            <a:extLst>
              <a:ext uri="{FF2B5EF4-FFF2-40B4-BE49-F238E27FC236}">
                <a16:creationId xmlns:a16="http://schemas.microsoft.com/office/drawing/2014/main" id="{04640457-36C3-42E0-9BD9-66C1B819F7DE}"/>
              </a:ext>
            </a:extLst>
          </p:cNvPr>
          <p:cNvSpPr txBox="1">
            <a:spLocks noChangeArrowheads="1"/>
          </p:cNvSpPr>
          <p:nvPr/>
        </p:nvSpPr>
        <p:spPr bwMode="auto">
          <a:xfrm>
            <a:off x="5029200" y="282476"/>
            <a:ext cx="3886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None/>
            </a:pPr>
            <a:r>
              <a:rPr lang="en-US" altLang="en-US" sz="3600" b="1">
                <a:solidFill>
                  <a:schemeClr val="bg1"/>
                </a:solidFill>
              </a:rPr>
              <a:t>New Mutual Aid RFA Form (Training)</a:t>
            </a:r>
          </a:p>
          <a:p>
            <a:pPr algn="ctr" eaLnBrk="1" hangingPunct="1">
              <a:spcBef>
                <a:spcPct val="0"/>
              </a:spcBef>
              <a:buFontTx/>
              <a:buNone/>
            </a:pPr>
            <a:r>
              <a:rPr lang="en-US" altLang="en-US" sz="3600" b="1">
                <a:solidFill>
                  <a:schemeClr val="bg1"/>
                </a:solidFill>
              </a:rPr>
              <a:t> </a:t>
            </a:r>
          </a:p>
        </p:txBody>
      </p:sp>
      <p:pic>
        <p:nvPicPr>
          <p:cNvPr id="3" name="Picture 2">
            <a:extLst>
              <a:ext uri="{FF2B5EF4-FFF2-40B4-BE49-F238E27FC236}">
                <a16:creationId xmlns:a16="http://schemas.microsoft.com/office/drawing/2014/main" id="{A4B24378-EB30-6F25-8DCA-6CE18506C09C}"/>
              </a:ext>
            </a:extLst>
          </p:cNvPr>
          <p:cNvPicPr>
            <a:picLocks noChangeAspect="1"/>
          </p:cNvPicPr>
          <p:nvPr/>
        </p:nvPicPr>
        <p:blipFill>
          <a:blip r:embed="rId2"/>
          <a:stretch>
            <a:fillRect/>
          </a:stretch>
        </p:blipFill>
        <p:spPr>
          <a:xfrm>
            <a:off x="945580" y="3763960"/>
            <a:ext cx="2467731" cy="1352476"/>
          </a:xfrm>
          <a:prstGeom prst="rect">
            <a:avLst/>
          </a:prstGeom>
        </p:spPr>
      </p:pic>
      <p:pic>
        <p:nvPicPr>
          <p:cNvPr id="6" name="Picture 5">
            <a:extLst>
              <a:ext uri="{FF2B5EF4-FFF2-40B4-BE49-F238E27FC236}">
                <a16:creationId xmlns:a16="http://schemas.microsoft.com/office/drawing/2014/main" id="{145A7108-3D57-6295-B235-0C8E7E930643}"/>
              </a:ext>
            </a:extLst>
          </p:cNvPr>
          <p:cNvPicPr>
            <a:picLocks noChangeAspect="1"/>
          </p:cNvPicPr>
          <p:nvPr/>
        </p:nvPicPr>
        <p:blipFill>
          <a:blip r:embed="rId3"/>
          <a:stretch>
            <a:fillRect/>
          </a:stretch>
        </p:blipFill>
        <p:spPr>
          <a:xfrm>
            <a:off x="4605028" y="3920050"/>
            <a:ext cx="2405372" cy="1011071"/>
          </a:xfrm>
          <a:prstGeom prst="rect">
            <a:avLst/>
          </a:prstGeom>
        </p:spPr>
      </p:pic>
      <p:pic>
        <p:nvPicPr>
          <p:cNvPr id="1026" name="Picture 2" descr="Eligibility - SGA Natural Gas Association">
            <a:extLst>
              <a:ext uri="{FF2B5EF4-FFF2-40B4-BE49-F238E27FC236}">
                <a16:creationId xmlns:a16="http://schemas.microsoft.com/office/drawing/2014/main" id="{C0988FDB-731E-52DB-178A-4B5E88544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171" y="5486400"/>
            <a:ext cx="2534201" cy="132385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Northeast Gas Association on LinkedIn: Leadership Development">
            <a:extLst>
              <a:ext uri="{FF2B5EF4-FFF2-40B4-BE49-F238E27FC236}">
                <a16:creationId xmlns:a16="http://schemas.microsoft.com/office/drawing/2014/main" id="{F8BD72EA-E27C-5CE2-97D1-4DE5179CE1A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Northeast Gas Association | LinkedIn">
            <a:extLst>
              <a:ext uri="{FF2B5EF4-FFF2-40B4-BE49-F238E27FC236}">
                <a16:creationId xmlns:a16="http://schemas.microsoft.com/office/drawing/2014/main" id="{D05A3CBB-EC71-708E-EE21-B3947A8E1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945" y="490525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11672-108C-25D6-C312-4B79CA1AA124}"/>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98560809-A74A-BAFA-57DF-7D2F98AEF4DA}"/>
              </a:ext>
            </a:extLst>
          </p:cNvPr>
          <p:cNvSpPr>
            <a:spLocks noChangeArrowheads="1"/>
          </p:cNvSpPr>
          <p:nvPr/>
        </p:nvSpPr>
        <p:spPr bwMode="auto">
          <a:xfrm>
            <a:off x="1905000" y="152400"/>
            <a:ext cx="723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RFA Spreadsheet – Request Form Fields</a:t>
            </a:r>
          </a:p>
        </p:txBody>
      </p:sp>
      <p:pic>
        <p:nvPicPr>
          <p:cNvPr id="9" name="Picture 8">
            <a:extLst>
              <a:ext uri="{FF2B5EF4-FFF2-40B4-BE49-F238E27FC236}">
                <a16:creationId xmlns:a16="http://schemas.microsoft.com/office/drawing/2014/main" id="{C717D995-19B9-6E04-21C3-559DA5E68058}"/>
              </a:ext>
            </a:extLst>
          </p:cNvPr>
          <p:cNvPicPr>
            <a:picLocks noChangeAspect="1"/>
          </p:cNvPicPr>
          <p:nvPr/>
        </p:nvPicPr>
        <p:blipFill>
          <a:blip r:embed="rId3"/>
          <a:stretch>
            <a:fillRect/>
          </a:stretch>
        </p:blipFill>
        <p:spPr>
          <a:xfrm>
            <a:off x="304800" y="1447800"/>
            <a:ext cx="5523809" cy="4961905"/>
          </a:xfrm>
          <a:prstGeom prst="rect">
            <a:avLst/>
          </a:prstGeom>
        </p:spPr>
      </p:pic>
      <p:sp>
        <p:nvSpPr>
          <p:cNvPr id="10" name="TextBox 9">
            <a:extLst>
              <a:ext uri="{FF2B5EF4-FFF2-40B4-BE49-F238E27FC236}">
                <a16:creationId xmlns:a16="http://schemas.microsoft.com/office/drawing/2014/main" id="{E334D923-C513-E968-2BFD-371AE9E837EC}"/>
              </a:ext>
            </a:extLst>
          </p:cNvPr>
          <p:cNvSpPr txBox="1"/>
          <p:nvPr/>
        </p:nvSpPr>
        <p:spPr>
          <a:xfrm>
            <a:off x="6096000" y="1866006"/>
            <a:ext cx="2590800" cy="3416320"/>
          </a:xfrm>
          <a:prstGeom prst="rect">
            <a:avLst/>
          </a:prstGeom>
          <a:noFill/>
        </p:spPr>
        <p:txBody>
          <a:bodyPr wrap="square" rtlCol="0">
            <a:spAutoFit/>
          </a:bodyPr>
          <a:lstStyle/>
          <a:p>
            <a:r>
              <a:rPr lang="en-US"/>
              <a:t>Fields are easy to fill in. Any yellow cell can be filled in. </a:t>
            </a:r>
          </a:p>
          <a:p>
            <a:r>
              <a:rPr lang="en-US"/>
              <a:t>Any checkbox can be selected through out the forms.</a:t>
            </a:r>
          </a:p>
          <a:p>
            <a:endParaRPr lang="en-US"/>
          </a:p>
          <a:p>
            <a:endParaRPr lang="en-US"/>
          </a:p>
          <a:p>
            <a:r>
              <a:rPr lang="en-US"/>
              <a:t>The Request tab and Response tab are password protected for formatting needs.</a:t>
            </a:r>
          </a:p>
        </p:txBody>
      </p:sp>
      <p:cxnSp>
        <p:nvCxnSpPr>
          <p:cNvPr id="3" name="Straight Arrow Connector 2">
            <a:extLst>
              <a:ext uri="{FF2B5EF4-FFF2-40B4-BE49-F238E27FC236}">
                <a16:creationId xmlns:a16="http://schemas.microsoft.com/office/drawing/2014/main" id="{C668617F-77BA-0AC9-95EB-EDF37E6547A5}"/>
              </a:ext>
            </a:extLst>
          </p:cNvPr>
          <p:cNvCxnSpPr>
            <a:cxnSpLocks/>
          </p:cNvCxnSpPr>
          <p:nvPr/>
        </p:nvCxnSpPr>
        <p:spPr>
          <a:xfrm flipH="1">
            <a:off x="2667000" y="2133600"/>
            <a:ext cx="3404103" cy="4572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A627AC4-3A4B-CAD7-9C80-B4B6AC613AAC}"/>
              </a:ext>
            </a:extLst>
          </p:cNvPr>
          <p:cNvCxnSpPr>
            <a:cxnSpLocks/>
          </p:cNvCxnSpPr>
          <p:nvPr/>
        </p:nvCxnSpPr>
        <p:spPr>
          <a:xfrm flipH="1">
            <a:off x="3276600" y="2133600"/>
            <a:ext cx="2743200" cy="14478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BCC5E7F-67DA-5991-1794-F8F614AD9E25}"/>
              </a:ext>
            </a:extLst>
          </p:cNvPr>
          <p:cNvCxnSpPr>
            <a:cxnSpLocks/>
          </p:cNvCxnSpPr>
          <p:nvPr/>
        </p:nvCxnSpPr>
        <p:spPr>
          <a:xfrm flipH="1" flipV="1">
            <a:off x="5486400" y="2743200"/>
            <a:ext cx="685800" cy="1143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10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C15CA-C1E5-5F21-1B97-E4EB0EE41EBA}"/>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426FDDA6-1B87-F85D-00B0-FDD32A89DE35}"/>
              </a:ext>
            </a:extLst>
          </p:cNvPr>
          <p:cNvSpPr>
            <a:spLocks noChangeArrowheads="1"/>
          </p:cNvSpPr>
          <p:nvPr/>
        </p:nvSpPr>
        <p:spPr bwMode="auto">
          <a:xfrm>
            <a:off x="1905000" y="152400"/>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rPr>
              <a:t>RFA Spreadsheet – Techs / OQ</a:t>
            </a:r>
          </a:p>
        </p:txBody>
      </p:sp>
      <p:sp>
        <p:nvSpPr>
          <p:cNvPr id="10" name="TextBox 9">
            <a:extLst>
              <a:ext uri="{FF2B5EF4-FFF2-40B4-BE49-F238E27FC236}">
                <a16:creationId xmlns:a16="http://schemas.microsoft.com/office/drawing/2014/main" id="{52F32AC5-BF9E-0913-ECC5-17290422F3B4}"/>
              </a:ext>
            </a:extLst>
          </p:cNvPr>
          <p:cNvSpPr txBox="1"/>
          <p:nvPr/>
        </p:nvSpPr>
        <p:spPr>
          <a:xfrm>
            <a:off x="5029200" y="1582340"/>
            <a:ext cx="4114800" cy="4801314"/>
          </a:xfrm>
          <a:prstGeom prst="rect">
            <a:avLst/>
          </a:prstGeom>
          <a:noFill/>
        </p:spPr>
        <p:txBody>
          <a:bodyPr wrap="square" rtlCol="0">
            <a:spAutoFit/>
          </a:bodyPr>
          <a:lstStyle/>
          <a:p>
            <a:pPr marL="285750" indent="-285750">
              <a:buFont typeface="Arial" panose="020B0604020202020204" pitchFamily="34" charset="0"/>
              <a:buChar char="•"/>
            </a:pPr>
            <a:r>
              <a:rPr lang="en-US"/>
              <a:t>Requester will check box for disciplines needed and then click hyperlink to that section. </a:t>
            </a:r>
          </a:p>
          <a:p>
            <a:pPr marL="285750" indent="-285750">
              <a:buFont typeface="Arial" panose="020B0604020202020204" pitchFamily="34" charset="0"/>
              <a:buChar char="•"/>
            </a:pPr>
            <a:r>
              <a:rPr lang="en-US"/>
              <a:t>Requester will select all OQ Tasks and any Additional Work/Equip checkboxes within that section. </a:t>
            </a:r>
          </a:p>
          <a:p>
            <a:pPr marL="285750" indent="-285750">
              <a:buFont typeface="Arial" panose="020B0604020202020204" pitchFamily="34" charset="0"/>
              <a:buChar char="•"/>
            </a:pPr>
            <a:r>
              <a:rPr lang="en-US"/>
              <a:t>Will fill in Number Request box of total personnel needed for this discipline.</a:t>
            </a:r>
          </a:p>
          <a:p>
            <a:pPr marL="285750" indent="-285750">
              <a:buFont typeface="Arial" panose="020B0604020202020204" pitchFamily="34" charset="0"/>
              <a:buChar char="•"/>
            </a:pPr>
            <a:r>
              <a:rPr lang="en-US"/>
              <a:t>When completed, click Return to Master Table.</a:t>
            </a:r>
          </a:p>
          <a:p>
            <a:pPr marL="285750" indent="-285750">
              <a:buFont typeface="Arial" panose="020B0604020202020204" pitchFamily="34" charset="0"/>
              <a:buChar char="•"/>
            </a:pPr>
            <a:r>
              <a:rPr lang="en-US"/>
              <a:t>If additional disciplines are needed, repeat the same steps.</a:t>
            </a:r>
          </a:p>
          <a:p>
            <a:pPr marL="285750" indent="-285750">
              <a:buFont typeface="Arial" panose="020B0604020202020204" pitchFamily="34" charset="0"/>
              <a:buChar char="•"/>
            </a:pPr>
            <a:r>
              <a:rPr lang="en-US"/>
              <a:t>Once this is done you will go to section Cell B192 “Type of Other Personnel/Equip”</a:t>
            </a:r>
          </a:p>
          <a:p>
            <a:pPr marL="285750" indent="-285750">
              <a:buFont typeface="Arial" panose="020B0604020202020204" pitchFamily="34" charset="0"/>
              <a:buChar char="•"/>
            </a:pPr>
            <a:endParaRPr lang="en-US"/>
          </a:p>
        </p:txBody>
      </p:sp>
      <p:pic>
        <p:nvPicPr>
          <p:cNvPr id="3" name="Picture 2">
            <a:extLst>
              <a:ext uri="{FF2B5EF4-FFF2-40B4-BE49-F238E27FC236}">
                <a16:creationId xmlns:a16="http://schemas.microsoft.com/office/drawing/2014/main" id="{A9AACDAC-A46D-2324-25EC-CEE6A3BCF37E}"/>
              </a:ext>
            </a:extLst>
          </p:cNvPr>
          <p:cNvPicPr>
            <a:picLocks noChangeAspect="1"/>
          </p:cNvPicPr>
          <p:nvPr/>
        </p:nvPicPr>
        <p:blipFill>
          <a:blip r:embed="rId3"/>
          <a:stretch>
            <a:fillRect/>
          </a:stretch>
        </p:blipFill>
        <p:spPr>
          <a:xfrm>
            <a:off x="76200" y="1412932"/>
            <a:ext cx="4953000" cy="4406917"/>
          </a:xfrm>
          <a:prstGeom prst="rect">
            <a:avLst/>
          </a:prstGeom>
          <a:ln w="15875">
            <a:solidFill>
              <a:schemeClr val="tx2"/>
            </a:solidFill>
          </a:ln>
        </p:spPr>
      </p:pic>
      <p:cxnSp>
        <p:nvCxnSpPr>
          <p:cNvPr id="2" name="Straight Arrow Connector 1">
            <a:extLst>
              <a:ext uri="{FF2B5EF4-FFF2-40B4-BE49-F238E27FC236}">
                <a16:creationId xmlns:a16="http://schemas.microsoft.com/office/drawing/2014/main" id="{01D01B8C-C54A-81AE-63A7-FB3E05F41DE0}"/>
              </a:ext>
            </a:extLst>
          </p:cNvPr>
          <p:cNvCxnSpPr>
            <a:cxnSpLocks/>
          </p:cNvCxnSpPr>
          <p:nvPr/>
        </p:nvCxnSpPr>
        <p:spPr>
          <a:xfrm flipH="1">
            <a:off x="2286000" y="1828800"/>
            <a:ext cx="2743200" cy="4572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B875904-ADE9-0F9A-A8C6-D9053C5D4692}"/>
              </a:ext>
            </a:extLst>
          </p:cNvPr>
          <p:cNvCxnSpPr>
            <a:cxnSpLocks/>
          </p:cNvCxnSpPr>
          <p:nvPr/>
        </p:nvCxnSpPr>
        <p:spPr>
          <a:xfrm flipH="1">
            <a:off x="2743200" y="2362200"/>
            <a:ext cx="2590800" cy="4572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3FBE552-07DA-7507-DC09-CB167801BDFD}"/>
              </a:ext>
            </a:extLst>
          </p:cNvPr>
          <p:cNvCxnSpPr>
            <a:cxnSpLocks/>
          </p:cNvCxnSpPr>
          <p:nvPr/>
        </p:nvCxnSpPr>
        <p:spPr>
          <a:xfrm flipH="1">
            <a:off x="3886200" y="3505200"/>
            <a:ext cx="1447800" cy="1492371"/>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2DF47E8-E320-CFD4-EBA7-31D328CCA151}"/>
              </a:ext>
            </a:extLst>
          </p:cNvPr>
          <p:cNvCxnSpPr>
            <a:cxnSpLocks/>
          </p:cNvCxnSpPr>
          <p:nvPr/>
        </p:nvCxnSpPr>
        <p:spPr>
          <a:xfrm flipH="1">
            <a:off x="4572000" y="4495800"/>
            <a:ext cx="762000" cy="3810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032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64C13-8CB2-A9F9-4D6E-CA52BF4BA9EF}"/>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8B61F530-131C-D877-75D2-ACE0EFBFED46}"/>
              </a:ext>
            </a:extLst>
          </p:cNvPr>
          <p:cNvSpPr>
            <a:spLocks noChangeArrowheads="1"/>
          </p:cNvSpPr>
          <p:nvPr/>
        </p:nvSpPr>
        <p:spPr bwMode="auto">
          <a:xfrm>
            <a:off x="1905000" y="34705"/>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RFA Spreadsheet – Other Types/Equip Logistic Section &amp; Additional Info Section</a:t>
            </a:r>
          </a:p>
        </p:txBody>
      </p:sp>
      <p:sp>
        <p:nvSpPr>
          <p:cNvPr id="10" name="TextBox 9">
            <a:extLst>
              <a:ext uri="{FF2B5EF4-FFF2-40B4-BE49-F238E27FC236}">
                <a16:creationId xmlns:a16="http://schemas.microsoft.com/office/drawing/2014/main" id="{ABC65B20-5794-3D40-AA14-749C0D840BDF}"/>
              </a:ext>
            </a:extLst>
          </p:cNvPr>
          <p:cNvSpPr txBox="1"/>
          <p:nvPr/>
        </p:nvSpPr>
        <p:spPr>
          <a:xfrm>
            <a:off x="5029200" y="1582340"/>
            <a:ext cx="4114800" cy="4247317"/>
          </a:xfrm>
          <a:prstGeom prst="rect">
            <a:avLst/>
          </a:prstGeom>
          <a:noFill/>
        </p:spPr>
        <p:txBody>
          <a:bodyPr wrap="square" rtlCol="0">
            <a:spAutoFit/>
          </a:bodyPr>
          <a:lstStyle/>
          <a:p>
            <a:pPr marL="285750" indent="-285750">
              <a:buFont typeface="Arial" panose="020B0604020202020204" pitchFamily="34" charset="0"/>
              <a:buChar char="•"/>
            </a:pPr>
            <a:r>
              <a:rPr lang="en-US"/>
              <a:t>Requester will enter number of needed in “Number Needed Column. </a:t>
            </a:r>
          </a:p>
          <a:p>
            <a:pPr marL="285750" indent="-285750">
              <a:buFont typeface="Arial" panose="020B0604020202020204" pitchFamily="34" charset="0"/>
              <a:buChar char="•"/>
            </a:pPr>
            <a:r>
              <a:rPr lang="en-US"/>
              <a:t>Check boxes for applicable boxes in Type of Work column</a:t>
            </a:r>
          </a:p>
          <a:p>
            <a:pPr marL="285750" indent="-285750">
              <a:buFont typeface="Arial" panose="020B0604020202020204" pitchFamily="34" charset="0"/>
              <a:buChar char="•"/>
            </a:pPr>
            <a:r>
              <a:rPr lang="en-US"/>
              <a:t>Check all applicable boxes in Preferred Span of Control Column.</a:t>
            </a:r>
          </a:p>
          <a:p>
            <a:pPr marL="285750" indent="-285750">
              <a:buFont typeface="Arial" panose="020B0604020202020204" pitchFamily="34" charset="0"/>
              <a:buChar char="•"/>
            </a:pPr>
            <a:r>
              <a:rPr lang="en-US"/>
              <a:t>Once this is done you will continue to answer the questions in Logistic fields and Additional Information fields to complete the tab.</a:t>
            </a:r>
          </a:p>
          <a:p>
            <a:pPr marL="285750" indent="-285750">
              <a:buFont typeface="Arial" panose="020B0604020202020204" pitchFamily="34" charset="0"/>
              <a:buChar char="•"/>
            </a:pPr>
            <a:r>
              <a:rPr lang="en-US"/>
              <a:t>Once completed, you are ready to solicit other Operators who will fill in the green Response tab.</a:t>
            </a:r>
          </a:p>
          <a:p>
            <a:pPr marL="285750" indent="-285750">
              <a:buFont typeface="Arial" panose="020B0604020202020204" pitchFamily="34" charset="0"/>
              <a:buChar char="•"/>
            </a:pPr>
            <a:endParaRPr lang="en-US"/>
          </a:p>
        </p:txBody>
      </p:sp>
      <p:pic>
        <p:nvPicPr>
          <p:cNvPr id="5" name="Picture 4">
            <a:extLst>
              <a:ext uri="{FF2B5EF4-FFF2-40B4-BE49-F238E27FC236}">
                <a16:creationId xmlns:a16="http://schemas.microsoft.com/office/drawing/2014/main" id="{89CFC22F-B28F-CE45-ABC5-E3CBBF6C176A}"/>
              </a:ext>
            </a:extLst>
          </p:cNvPr>
          <p:cNvPicPr>
            <a:picLocks noChangeAspect="1"/>
          </p:cNvPicPr>
          <p:nvPr/>
        </p:nvPicPr>
        <p:blipFill>
          <a:blip r:embed="rId3"/>
          <a:stretch>
            <a:fillRect/>
          </a:stretch>
        </p:blipFill>
        <p:spPr>
          <a:xfrm>
            <a:off x="228600" y="1582340"/>
            <a:ext cx="4800600" cy="5007859"/>
          </a:xfrm>
          <a:prstGeom prst="rect">
            <a:avLst/>
          </a:prstGeom>
          <a:ln w="15875">
            <a:solidFill>
              <a:schemeClr val="tx2"/>
            </a:solidFill>
          </a:ln>
        </p:spPr>
      </p:pic>
      <p:cxnSp>
        <p:nvCxnSpPr>
          <p:cNvPr id="2" name="Straight Arrow Connector 1">
            <a:extLst>
              <a:ext uri="{FF2B5EF4-FFF2-40B4-BE49-F238E27FC236}">
                <a16:creationId xmlns:a16="http://schemas.microsoft.com/office/drawing/2014/main" id="{301B8418-35F4-C4AB-9358-B91C38D1A03B}"/>
              </a:ext>
            </a:extLst>
          </p:cNvPr>
          <p:cNvCxnSpPr>
            <a:cxnSpLocks/>
          </p:cNvCxnSpPr>
          <p:nvPr/>
        </p:nvCxnSpPr>
        <p:spPr>
          <a:xfrm flipH="1">
            <a:off x="990600" y="1828800"/>
            <a:ext cx="4038600" cy="6096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FCCB73A-E6AF-71A0-C0DD-8375D0EB02F8}"/>
              </a:ext>
            </a:extLst>
          </p:cNvPr>
          <p:cNvCxnSpPr>
            <a:cxnSpLocks/>
          </p:cNvCxnSpPr>
          <p:nvPr/>
        </p:nvCxnSpPr>
        <p:spPr>
          <a:xfrm flipH="1">
            <a:off x="1447800" y="2590800"/>
            <a:ext cx="3657600" cy="3810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427ED4-DF4E-017C-813A-8F407B500F94}"/>
              </a:ext>
            </a:extLst>
          </p:cNvPr>
          <p:cNvCxnSpPr>
            <a:cxnSpLocks/>
          </p:cNvCxnSpPr>
          <p:nvPr/>
        </p:nvCxnSpPr>
        <p:spPr>
          <a:xfrm flipH="1">
            <a:off x="2514600" y="3200400"/>
            <a:ext cx="2514600" cy="22860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53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8DF70-A663-0E27-5FD8-198F628BE7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C1AA3D0-CF90-59DF-6E56-31FEA6DF7428}"/>
              </a:ext>
            </a:extLst>
          </p:cNvPr>
          <p:cNvPicPr>
            <a:picLocks noChangeAspect="1"/>
          </p:cNvPicPr>
          <p:nvPr/>
        </p:nvPicPr>
        <p:blipFill>
          <a:blip r:embed="rId3"/>
          <a:stretch>
            <a:fillRect/>
          </a:stretch>
        </p:blipFill>
        <p:spPr>
          <a:xfrm>
            <a:off x="152400" y="1676400"/>
            <a:ext cx="5746405" cy="4953000"/>
          </a:xfrm>
          <a:prstGeom prst="rect">
            <a:avLst/>
          </a:prstGeom>
        </p:spPr>
      </p:pic>
      <p:sp>
        <p:nvSpPr>
          <p:cNvPr id="39938" name="Rectangle 1">
            <a:extLst>
              <a:ext uri="{FF2B5EF4-FFF2-40B4-BE49-F238E27FC236}">
                <a16:creationId xmlns:a16="http://schemas.microsoft.com/office/drawing/2014/main" id="{9E6B4359-4A30-7E0B-F7C2-DB3B20D48F62}"/>
              </a:ext>
            </a:extLst>
          </p:cNvPr>
          <p:cNvSpPr>
            <a:spLocks noChangeArrowheads="1"/>
          </p:cNvSpPr>
          <p:nvPr/>
        </p:nvSpPr>
        <p:spPr bwMode="auto">
          <a:xfrm>
            <a:off x="1905000" y="152400"/>
            <a:ext cx="723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RFA Spreadsheet – Response Form Fields</a:t>
            </a:r>
          </a:p>
        </p:txBody>
      </p:sp>
      <p:sp>
        <p:nvSpPr>
          <p:cNvPr id="10" name="TextBox 9">
            <a:extLst>
              <a:ext uri="{FF2B5EF4-FFF2-40B4-BE49-F238E27FC236}">
                <a16:creationId xmlns:a16="http://schemas.microsoft.com/office/drawing/2014/main" id="{75F4C0EC-3045-9EB8-2F71-D6DC8FE539DE}"/>
              </a:ext>
            </a:extLst>
          </p:cNvPr>
          <p:cNvSpPr txBox="1"/>
          <p:nvPr/>
        </p:nvSpPr>
        <p:spPr>
          <a:xfrm>
            <a:off x="6095999" y="1866006"/>
            <a:ext cx="3003205" cy="4247317"/>
          </a:xfrm>
          <a:prstGeom prst="rect">
            <a:avLst/>
          </a:prstGeom>
          <a:noFill/>
        </p:spPr>
        <p:txBody>
          <a:bodyPr wrap="square" rtlCol="0">
            <a:spAutoFit/>
          </a:bodyPr>
          <a:lstStyle/>
          <a:p>
            <a:pPr marL="285750" indent="-285750">
              <a:buFont typeface="Arial" panose="020B0604020202020204" pitchFamily="34" charset="0"/>
              <a:buChar char="•"/>
            </a:pPr>
            <a:r>
              <a:rPr lang="en-US"/>
              <a:t>Fields are easy to fill in. Any yellow cell can be filled in. </a:t>
            </a:r>
          </a:p>
          <a:p>
            <a:pPr marL="285750" indent="-285750">
              <a:buFont typeface="Arial" panose="020B0604020202020204" pitchFamily="34" charset="0"/>
              <a:buChar char="•"/>
            </a:pPr>
            <a:r>
              <a:rPr lang="en-US"/>
              <a:t>Any checkbox can be selected through out the forms.</a:t>
            </a:r>
          </a:p>
          <a:p>
            <a:pPr marL="285750" indent="-285750">
              <a:buFont typeface="Arial" panose="020B0604020202020204" pitchFamily="34" charset="0"/>
              <a:buChar char="•"/>
            </a:pPr>
            <a:r>
              <a:rPr lang="en-US"/>
              <a:t>The Request tab and Response tab are password protected for formatting needs.</a:t>
            </a:r>
          </a:p>
          <a:p>
            <a:pPr marL="285750" indent="-285750">
              <a:buFont typeface="Arial" panose="020B0604020202020204" pitchFamily="34" charset="0"/>
              <a:buChar char="•"/>
            </a:pPr>
            <a:r>
              <a:rPr lang="en-US"/>
              <a:t>Process is same as Request tab. Values will transfer from Request tab into the Response tab (Grey Fields)</a:t>
            </a:r>
          </a:p>
        </p:txBody>
      </p:sp>
      <p:cxnSp>
        <p:nvCxnSpPr>
          <p:cNvPr id="3" name="Straight Arrow Connector 2">
            <a:extLst>
              <a:ext uri="{FF2B5EF4-FFF2-40B4-BE49-F238E27FC236}">
                <a16:creationId xmlns:a16="http://schemas.microsoft.com/office/drawing/2014/main" id="{E750754C-5DBE-57CA-3F6F-FAC2ED5254A0}"/>
              </a:ext>
            </a:extLst>
          </p:cNvPr>
          <p:cNvCxnSpPr>
            <a:cxnSpLocks/>
          </p:cNvCxnSpPr>
          <p:nvPr/>
        </p:nvCxnSpPr>
        <p:spPr>
          <a:xfrm flipH="1">
            <a:off x="2667000" y="2133600"/>
            <a:ext cx="3404103" cy="533400"/>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CAF26CB-482E-02FF-A3A8-95248998A93C}"/>
              </a:ext>
            </a:extLst>
          </p:cNvPr>
          <p:cNvCxnSpPr>
            <a:cxnSpLocks/>
          </p:cNvCxnSpPr>
          <p:nvPr/>
        </p:nvCxnSpPr>
        <p:spPr>
          <a:xfrm flipH="1">
            <a:off x="3352800" y="2857500"/>
            <a:ext cx="2819400" cy="1333501"/>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D4F6AF6-E9E0-C350-8722-2A405F32778E}"/>
              </a:ext>
            </a:extLst>
          </p:cNvPr>
          <p:cNvCxnSpPr>
            <a:cxnSpLocks/>
          </p:cNvCxnSpPr>
          <p:nvPr/>
        </p:nvCxnSpPr>
        <p:spPr>
          <a:xfrm flipH="1">
            <a:off x="5105400" y="4848880"/>
            <a:ext cx="990599" cy="866120"/>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58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7381-D22D-1070-A96B-76A10171665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163BC4D-59FB-C1B4-D797-86C43C5E2A80}"/>
              </a:ext>
            </a:extLst>
          </p:cNvPr>
          <p:cNvPicPr>
            <a:picLocks noChangeAspect="1"/>
          </p:cNvPicPr>
          <p:nvPr/>
        </p:nvPicPr>
        <p:blipFill>
          <a:blip r:embed="rId3"/>
          <a:stretch>
            <a:fillRect/>
          </a:stretch>
        </p:blipFill>
        <p:spPr>
          <a:xfrm>
            <a:off x="44796" y="1431204"/>
            <a:ext cx="4527204" cy="1974420"/>
          </a:xfrm>
          <a:prstGeom prst="rect">
            <a:avLst/>
          </a:prstGeom>
          <a:ln w="19050">
            <a:solidFill>
              <a:srgbClr val="00B050"/>
            </a:solidFill>
          </a:ln>
        </p:spPr>
      </p:pic>
      <p:sp>
        <p:nvSpPr>
          <p:cNvPr id="39938" name="Rectangle 1">
            <a:extLst>
              <a:ext uri="{FF2B5EF4-FFF2-40B4-BE49-F238E27FC236}">
                <a16:creationId xmlns:a16="http://schemas.microsoft.com/office/drawing/2014/main" id="{56A439CC-BA10-9345-9A1C-311AD0D14F3F}"/>
              </a:ext>
            </a:extLst>
          </p:cNvPr>
          <p:cNvSpPr>
            <a:spLocks noChangeArrowheads="1"/>
          </p:cNvSpPr>
          <p:nvPr/>
        </p:nvSpPr>
        <p:spPr bwMode="auto">
          <a:xfrm>
            <a:off x="1905000" y="152400"/>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RFA Spreadsheet – Response Form Fields OQ and Additional Information</a:t>
            </a:r>
          </a:p>
        </p:txBody>
      </p:sp>
      <p:sp>
        <p:nvSpPr>
          <p:cNvPr id="10" name="TextBox 9">
            <a:extLst>
              <a:ext uri="{FF2B5EF4-FFF2-40B4-BE49-F238E27FC236}">
                <a16:creationId xmlns:a16="http://schemas.microsoft.com/office/drawing/2014/main" id="{E61AD80E-38CC-B482-87E9-1238EE6E6017}"/>
              </a:ext>
            </a:extLst>
          </p:cNvPr>
          <p:cNvSpPr txBox="1"/>
          <p:nvPr/>
        </p:nvSpPr>
        <p:spPr>
          <a:xfrm>
            <a:off x="4836870" y="1276563"/>
            <a:ext cx="4237438" cy="5355312"/>
          </a:xfrm>
          <a:prstGeom prst="rect">
            <a:avLst/>
          </a:prstGeom>
          <a:noFill/>
        </p:spPr>
        <p:txBody>
          <a:bodyPr wrap="square" rtlCol="0">
            <a:spAutoFit/>
          </a:bodyPr>
          <a:lstStyle/>
          <a:p>
            <a:pPr marL="285750" indent="-285750">
              <a:buFont typeface="Arial" panose="020B0604020202020204" pitchFamily="34" charset="0"/>
              <a:buChar char="•"/>
            </a:pPr>
            <a:r>
              <a:rPr lang="en-US"/>
              <a:t>Fill in all OQ checkboxes. Can compare them in the Request tab.</a:t>
            </a:r>
          </a:p>
          <a:p>
            <a:pPr marL="285750" indent="-285750">
              <a:buFont typeface="Arial" panose="020B0604020202020204" pitchFamily="34" charset="0"/>
              <a:buChar char="•"/>
            </a:pPr>
            <a:r>
              <a:rPr lang="en-US"/>
              <a:t>Enter number in Number Offered box. </a:t>
            </a:r>
          </a:p>
          <a:p>
            <a:pPr marL="285750" indent="-285750">
              <a:buFont typeface="Arial" panose="020B0604020202020204" pitchFamily="34" charset="0"/>
              <a:buChar char="•"/>
            </a:pPr>
            <a:r>
              <a:rPr lang="en-US"/>
              <a:t>Click Return to Master Table to see what is being requested and what you can provide.</a:t>
            </a:r>
          </a:p>
          <a:p>
            <a:pPr marL="285750" indent="-285750">
              <a:buFont typeface="Arial" panose="020B0604020202020204" pitchFamily="34" charset="0"/>
              <a:buChar char="•"/>
            </a:pPr>
            <a:r>
              <a:rPr lang="en-US"/>
              <a:t>Process is same as the Request tab.</a:t>
            </a:r>
          </a:p>
          <a:p>
            <a:r>
              <a:rPr lang="en-US"/>
              <a:t> </a:t>
            </a:r>
          </a:p>
          <a:p>
            <a:pPr marL="285750" indent="-285750">
              <a:buFont typeface="Arial" panose="020B0604020202020204" pitchFamily="34" charset="0"/>
              <a:buChar char="•"/>
            </a:pPr>
            <a:r>
              <a:rPr lang="en-US"/>
              <a:t>Enter the Number Offered values and any comments</a:t>
            </a:r>
          </a:p>
          <a:p>
            <a:pPr marL="285750" indent="-285750">
              <a:buFont typeface="Arial" panose="020B0604020202020204" pitchFamily="34" charset="0"/>
              <a:buChar char="•"/>
            </a:pPr>
            <a:r>
              <a:rPr lang="en-US"/>
              <a:t>Values will transfer from Request tab into the Response tab (Grey Fields) </a:t>
            </a:r>
          </a:p>
          <a:p>
            <a:pPr marL="285750" indent="-285750">
              <a:buFont typeface="Arial" panose="020B0604020202020204" pitchFamily="34" charset="0"/>
              <a:buChar char="•"/>
            </a:pPr>
            <a:r>
              <a:rPr lang="en-US"/>
              <a:t>Continue to enter fields in the Additional Information fields to complete the tab.</a:t>
            </a:r>
          </a:p>
          <a:p>
            <a:pPr marL="285750" indent="-285750">
              <a:buFont typeface="Arial" panose="020B0604020202020204" pitchFamily="34" charset="0"/>
              <a:buChar char="•"/>
            </a:pPr>
            <a:r>
              <a:rPr lang="en-US"/>
              <a:t>Once it is finished and work is checked, you are ready to send it back to the Requesting company.</a:t>
            </a:r>
          </a:p>
        </p:txBody>
      </p:sp>
      <p:cxnSp>
        <p:nvCxnSpPr>
          <p:cNvPr id="3" name="Straight Arrow Connector 2">
            <a:extLst>
              <a:ext uri="{FF2B5EF4-FFF2-40B4-BE49-F238E27FC236}">
                <a16:creationId xmlns:a16="http://schemas.microsoft.com/office/drawing/2014/main" id="{8A209AB7-0B3F-555F-AD4C-31810F03FF2F}"/>
              </a:ext>
            </a:extLst>
          </p:cNvPr>
          <p:cNvCxnSpPr>
            <a:cxnSpLocks/>
          </p:cNvCxnSpPr>
          <p:nvPr/>
        </p:nvCxnSpPr>
        <p:spPr>
          <a:xfrm flipH="1">
            <a:off x="1447800" y="1524000"/>
            <a:ext cx="3389070" cy="685800"/>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0FBA5A5-5D1B-7222-18A8-1E7AA2AC2D8F}"/>
              </a:ext>
            </a:extLst>
          </p:cNvPr>
          <p:cNvPicPr>
            <a:picLocks noChangeAspect="1"/>
          </p:cNvPicPr>
          <p:nvPr/>
        </p:nvPicPr>
        <p:blipFill>
          <a:blip r:embed="rId4"/>
          <a:stretch>
            <a:fillRect/>
          </a:stretch>
        </p:blipFill>
        <p:spPr>
          <a:xfrm>
            <a:off x="304800" y="3564669"/>
            <a:ext cx="4002333" cy="3189359"/>
          </a:xfrm>
          <a:prstGeom prst="rect">
            <a:avLst/>
          </a:prstGeom>
          <a:ln w="19050">
            <a:solidFill>
              <a:srgbClr val="00B050"/>
            </a:solidFill>
          </a:ln>
        </p:spPr>
      </p:pic>
      <p:cxnSp>
        <p:nvCxnSpPr>
          <p:cNvPr id="15" name="Straight Arrow Connector 14">
            <a:extLst>
              <a:ext uri="{FF2B5EF4-FFF2-40B4-BE49-F238E27FC236}">
                <a16:creationId xmlns:a16="http://schemas.microsoft.com/office/drawing/2014/main" id="{7974BA77-3AC3-A74C-F87E-8F9438AA816B}"/>
              </a:ext>
            </a:extLst>
          </p:cNvPr>
          <p:cNvCxnSpPr>
            <a:cxnSpLocks/>
          </p:cNvCxnSpPr>
          <p:nvPr/>
        </p:nvCxnSpPr>
        <p:spPr>
          <a:xfrm flipH="1">
            <a:off x="3200400" y="1543327"/>
            <a:ext cx="1636470" cy="666473"/>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3370694-5891-DB1C-FAE5-CFCF96CC7BBB}"/>
              </a:ext>
            </a:extLst>
          </p:cNvPr>
          <p:cNvCxnSpPr>
            <a:cxnSpLocks/>
            <a:stCxn id="10" idx="1"/>
          </p:cNvCxnSpPr>
          <p:nvPr/>
        </p:nvCxnSpPr>
        <p:spPr>
          <a:xfrm flipH="1">
            <a:off x="3124200" y="3954219"/>
            <a:ext cx="1712670" cy="84381"/>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9DA6641-D0CF-C84A-CD79-692D071DB970}"/>
              </a:ext>
            </a:extLst>
          </p:cNvPr>
          <p:cNvCxnSpPr>
            <a:cxnSpLocks/>
          </p:cNvCxnSpPr>
          <p:nvPr/>
        </p:nvCxnSpPr>
        <p:spPr>
          <a:xfrm flipH="1">
            <a:off x="838200" y="4495800"/>
            <a:ext cx="3998669" cy="663548"/>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22C251-3862-D55F-30D1-D7065E08BB9C}"/>
              </a:ext>
            </a:extLst>
          </p:cNvPr>
          <p:cNvCxnSpPr>
            <a:cxnSpLocks/>
          </p:cNvCxnSpPr>
          <p:nvPr/>
        </p:nvCxnSpPr>
        <p:spPr>
          <a:xfrm flipH="1" flipV="1">
            <a:off x="3276600" y="1524000"/>
            <a:ext cx="1676400" cy="457200"/>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15EE9B3-9213-DAF1-579B-EF83FF36FE97}"/>
              </a:ext>
            </a:extLst>
          </p:cNvPr>
          <p:cNvCxnSpPr>
            <a:cxnSpLocks/>
          </p:cNvCxnSpPr>
          <p:nvPr/>
        </p:nvCxnSpPr>
        <p:spPr>
          <a:xfrm flipH="1" flipV="1">
            <a:off x="4114800" y="1543327"/>
            <a:ext cx="762000" cy="971273"/>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78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6F0D-097B-5A08-06AE-8A0399618F86}"/>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CF15BD97-5ACA-D1B1-E415-8B39BE698141}"/>
              </a:ext>
            </a:extLst>
          </p:cNvPr>
          <p:cNvSpPr>
            <a:spLocks noChangeArrowheads="1"/>
          </p:cNvSpPr>
          <p:nvPr/>
        </p:nvSpPr>
        <p:spPr bwMode="auto">
          <a:xfrm>
            <a:off x="1905000" y="152400"/>
            <a:ext cx="7239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RFA Spreadsheet – Roster List</a:t>
            </a:r>
          </a:p>
        </p:txBody>
      </p:sp>
      <p:sp>
        <p:nvSpPr>
          <p:cNvPr id="10" name="TextBox 9">
            <a:extLst>
              <a:ext uri="{FF2B5EF4-FFF2-40B4-BE49-F238E27FC236}">
                <a16:creationId xmlns:a16="http://schemas.microsoft.com/office/drawing/2014/main" id="{55100453-D96A-A8FD-17E7-3921FC7040F0}"/>
              </a:ext>
            </a:extLst>
          </p:cNvPr>
          <p:cNvSpPr txBox="1"/>
          <p:nvPr/>
        </p:nvSpPr>
        <p:spPr>
          <a:xfrm>
            <a:off x="152400" y="3248692"/>
            <a:ext cx="3008067" cy="3416320"/>
          </a:xfrm>
          <a:prstGeom prst="rect">
            <a:avLst/>
          </a:prstGeom>
          <a:noFill/>
        </p:spPr>
        <p:txBody>
          <a:bodyPr wrap="square" rtlCol="0">
            <a:spAutoFit/>
          </a:bodyPr>
          <a:lstStyle/>
          <a:p>
            <a:r>
              <a:rPr lang="en-US"/>
              <a:t>The intent of this tab is to make it easy for the Requesting company to compile all the names being provided by all of the responding companies (once known) using a standardized format. (Copy and paste) This step may need to wait until confirmed with Requesting company of its needs</a:t>
            </a:r>
          </a:p>
        </p:txBody>
      </p:sp>
      <p:pic>
        <p:nvPicPr>
          <p:cNvPr id="5" name="Picture 4">
            <a:extLst>
              <a:ext uri="{FF2B5EF4-FFF2-40B4-BE49-F238E27FC236}">
                <a16:creationId xmlns:a16="http://schemas.microsoft.com/office/drawing/2014/main" id="{ACEACF2C-7C9E-4462-8AD0-8C2D6A9EA9DD}"/>
              </a:ext>
            </a:extLst>
          </p:cNvPr>
          <p:cNvPicPr>
            <a:picLocks noChangeAspect="1"/>
          </p:cNvPicPr>
          <p:nvPr/>
        </p:nvPicPr>
        <p:blipFill>
          <a:blip r:embed="rId3"/>
          <a:stretch>
            <a:fillRect/>
          </a:stretch>
        </p:blipFill>
        <p:spPr>
          <a:xfrm>
            <a:off x="6036" y="1293208"/>
            <a:ext cx="9144000" cy="1836373"/>
          </a:xfrm>
          <a:prstGeom prst="rect">
            <a:avLst/>
          </a:prstGeom>
        </p:spPr>
      </p:pic>
      <p:sp>
        <p:nvSpPr>
          <p:cNvPr id="7" name="TextBox 6">
            <a:extLst>
              <a:ext uri="{FF2B5EF4-FFF2-40B4-BE49-F238E27FC236}">
                <a16:creationId xmlns:a16="http://schemas.microsoft.com/office/drawing/2014/main" id="{7EB43D51-FB60-BF9C-BE7A-D8BD76CFFE04}"/>
              </a:ext>
            </a:extLst>
          </p:cNvPr>
          <p:cNvSpPr txBox="1"/>
          <p:nvPr/>
        </p:nvSpPr>
        <p:spPr>
          <a:xfrm>
            <a:off x="6553200" y="3200262"/>
            <a:ext cx="2590800" cy="2308324"/>
          </a:xfrm>
          <a:prstGeom prst="rect">
            <a:avLst/>
          </a:prstGeom>
          <a:noFill/>
        </p:spPr>
        <p:txBody>
          <a:bodyPr wrap="square" rtlCol="0">
            <a:spAutoFit/>
          </a:bodyPr>
          <a:lstStyle/>
          <a:p>
            <a:r>
              <a:rPr lang="en-US"/>
              <a:t>Column Names in Dark Green are minimum required fields. </a:t>
            </a:r>
          </a:p>
          <a:p>
            <a:r>
              <a:rPr lang="en-US"/>
              <a:t>All other columns in light green are optional but would be helpful if known and /or data is readily available</a:t>
            </a:r>
          </a:p>
        </p:txBody>
      </p:sp>
      <p:cxnSp>
        <p:nvCxnSpPr>
          <p:cNvPr id="3" name="Straight Arrow Connector 2">
            <a:extLst>
              <a:ext uri="{FF2B5EF4-FFF2-40B4-BE49-F238E27FC236}">
                <a16:creationId xmlns:a16="http://schemas.microsoft.com/office/drawing/2014/main" id="{612ACEFE-9ADF-2C2A-4D85-E82B12008293}"/>
              </a:ext>
            </a:extLst>
          </p:cNvPr>
          <p:cNvCxnSpPr>
            <a:cxnSpLocks/>
          </p:cNvCxnSpPr>
          <p:nvPr/>
        </p:nvCxnSpPr>
        <p:spPr>
          <a:xfrm flipH="1" flipV="1">
            <a:off x="5791200" y="1828800"/>
            <a:ext cx="990600" cy="1419892"/>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55E85E-03F2-2618-042F-5A695284B1F9}"/>
              </a:ext>
            </a:extLst>
          </p:cNvPr>
          <p:cNvSpPr txBox="1"/>
          <p:nvPr/>
        </p:nvSpPr>
        <p:spPr>
          <a:xfrm>
            <a:off x="3534272" y="3248692"/>
            <a:ext cx="2659131" cy="3139321"/>
          </a:xfrm>
          <a:prstGeom prst="rect">
            <a:avLst/>
          </a:prstGeom>
          <a:noFill/>
        </p:spPr>
        <p:txBody>
          <a:bodyPr wrap="square" rtlCol="0">
            <a:spAutoFit/>
          </a:bodyPr>
          <a:lstStyle/>
          <a:p>
            <a:pPr marL="285750" indent="-285750">
              <a:buFont typeface="Arial" panose="020B0604020202020204" pitchFamily="34" charset="0"/>
              <a:buChar char="•"/>
            </a:pPr>
            <a:r>
              <a:rPr lang="en-US"/>
              <a:t>Some columns the data fields have drop down selections. Please use them to be able to sort/query later.</a:t>
            </a:r>
          </a:p>
          <a:p>
            <a:pPr marL="285750" indent="-285750">
              <a:buFont typeface="Arial" panose="020B0604020202020204" pitchFamily="34" charset="0"/>
              <a:buChar char="•"/>
            </a:pPr>
            <a:r>
              <a:rPr lang="en-US"/>
              <a:t>If there is dropdown selection that is not applicable, the user can type in a new value into the cell.</a:t>
            </a:r>
          </a:p>
        </p:txBody>
      </p:sp>
      <p:cxnSp>
        <p:nvCxnSpPr>
          <p:cNvPr id="14" name="Straight Arrow Connector 13">
            <a:extLst>
              <a:ext uri="{FF2B5EF4-FFF2-40B4-BE49-F238E27FC236}">
                <a16:creationId xmlns:a16="http://schemas.microsoft.com/office/drawing/2014/main" id="{1D6C7E6C-42C6-A7EB-BACD-0D7212592E07}"/>
              </a:ext>
            </a:extLst>
          </p:cNvPr>
          <p:cNvCxnSpPr>
            <a:cxnSpLocks/>
          </p:cNvCxnSpPr>
          <p:nvPr/>
        </p:nvCxnSpPr>
        <p:spPr>
          <a:xfrm flipH="1" flipV="1">
            <a:off x="2610846" y="2538746"/>
            <a:ext cx="977748" cy="737854"/>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16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B6947-9035-C980-1C60-5B56C082CFD8}"/>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9012BCE0-EDBB-212F-E2A7-3F3FB16E9E46}"/>
              </a:ext>
            </a:extLst>
          </p:cNvPr>
          <p:cNvSpPr>
            <a:spLocks noChangeArrowheads="1"/>
          </p:cNvSpPr>
          <p:nvPr/>
        </p:nvSpPr>
        <p:spPr bwMode="auto">
          <a:xfrm>
            <a:off x="1905000" y="152400"/>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RFA Spreadsheet – Relight Worksheet Tool-Manpower (Only when needed)</a:t>
            </a:r>
          </a:p>
        </p:txBody>
      </p:sp>
      <p:sp>
        <p:nvSpPr>
          <p:cNvPr id="7" name="TextBox 6">
            <a:extLst>
              <a:ext uri="{FF2B5EF4-FFF2-40B4-BE49-F238E27FC236}">
                <a16:creationId xmlns:a16="http://schemas.microsoft.com/office/drawing/2014/main" id="{DD411BFB-5263-02CE-9E2E-0B11B110970C}"/>
              </a:ext>
            </a:extLst>
          </p:cNvPr>
          <p:cNvSpPr txBox="1"/>
          <p:nvPr/>
        </p:nvSpPr>
        <p:spPr>
          <a:xfrm>
            <a:off x="6545655" y="1366964"/>
            <a:ext cx="2590800" cy="3970318"/>
          </a:xfrm>
          <a:prstGeom prst="rect">
            <a:avLst/>
          </a:prstGeom>
          <a:noFill/>
        </p:spPr>
        <p:txBody>
          <a:bodyPr wrap="square" rtlCol="0">
            <a:spAutoFit/>
          </a:bodyPr>
          <a:lstStyle/>
          <a:p>
            <a:r>
              <a:rPr lang="en-US"/>
              <a:t>This tool can help estimate manpower needed for Shutdown and Relight process when needed.</a:t>
            </a:r>
          </a:p>
          <a:p>
            <a:r>
              <a:rPr lang="en-US"/>
              <a:t>There is a helpful table at the bottom to help with values as related to types of services</a:t>
            </a:r>
          </a:p>
          <a:p>
            <a:r>
              <a:rPr lang="en-US"/>
              <a:t>Enter the values in yellow cells and it will calculate the manpower needed for 16-hour shifts.</a:t>
            </a:r>
          </a:p>
        </p:txBody>
      </p:sp>
      <p:pic>
        <p:nvPicPr>
          <p:cNvPr id="4" name="Picture 3">
            <a:extLst>
              <a:ext uri="{FF2B5EF4-FFF2-40B4-BE49-F238E27FC236}">
                <a16:creationId xmlns:a16="http://schemas.microsoft.com/office/drawing/2014/main" id="{F4213B56-4BE7-F9A6-B69F-E72A14EE6164}"/>
              </a:ext>
            </a:extLst>
          </p:cNvPr>
          <p:cNvPicPr>
            <a:picLocks noChangeAspect="1"/>
          </p:cNvPicPr>
          <p:nvPr/>
        </p:nvPicPr>
        <p:blipFill>
          <a:blip r:embed="rId3"/>
          <a:stretch>
            <a:fillRect/>
          </a:stretch>
        </p:blipFill>
        <p:spPr>
          <a:xfrm>
            <a:off x="0" y="1344330"/>
            <a:ext cx="6400800" cy="5513670"/>
          </a:xfrm>
          <a:prstGeom prst="rect">
            <a:avLst/>
          </a:prstGeom>
          <a:ln w="15875">
            <a:solidFill>
              <a:schemeClr val="tx2"/>
            </a:solidFill>
          </a:ln>
        </p:spPr>
      </p:pic>
      <p:cxnSp>
        <p:nvCxnSpPr>
          <p:cNvPr id="3" name="Straight Arrow Connector 2">
            <a:extLst>
              <a:ext uri="{FF2B5EF4-FFF2-40B4-BE49-F238E27FC236}">
                <a16:creationId xmlns:a16="http://schemas.microsoft.com/office/drawing/2014/main" id="{877295E7-270D-E2EC-E346-9837C0F27E4D}"/>
              </a:ext>
            </a:extLst>
          </p:cNvPr>
          <p:cNvCxnSpPr>
            <a:cxnSpLocks/>
          </p:cNvCxnSpPr>
          <p:nvPr/>
        </p:nvCxnSpPr>
        <p:spPr>
          <a:xfrm flipH="1" flipV="1">
            <a:off x="3124200" y="2057400"/>
            <a:ext cx="3421455" cy="2209800"/>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856782-29CB-B933-2B08-AB11085FC1B4}"/>
              </a:ext>
            </a:extLst>
          </p:cNvPr>
          <p:cNvCxnSpPr>
            <a:cxnSpLocks/>
          </p:cNvCxnSpPr>
          <p:nvPr/>
        </p:nvCxnSpPr>
        <p:spPr>
          <a:xfrm flipH="1" flipV="1">
            <a:off x="3124200" y="3581400"/>
            <a:ext cx="3421455" cy="762000"/>
          </a:xfrm>
          <a:prstGeom prst="straightConnector1">
            <a:avLst/>
          </a:prstGeom>
          <a:ln w="31750">
            <a:solidFill>
              <a:srgbClr val="00B050"/>
            </a:solidFill>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89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21653-E3EB-4442-6C25-B0D184C9F3FB}"/>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F2256A53-553F-6862-7B70-EC4FFC286258}"/>
              </a:ext>
            </a:extLst>
          </p:cNvPr>
          <p:cNvSpPr>
            <a:spLocks noChangeArrowheads="1"/>
          </p:cNvSpPr>
          <p:nvPr/>
        </p:nvSpPr>
        <p:spPr bwMode="auto">
          <a:xfrm>
            <a:off x="1905000" y="152400"/>
            <a:ext cx="7239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Master Compile Spreadsheet</a:t>
            </a:r>
          </a:p>
          <a:p>
            <a:pPr eaLnBrk="1" hangingPunct="1">
              <a:spcBef>
                <a:spcPct val="0"/>
              </a:spcBef>
              <a:buFontTx/>
              <a:buNone/>
            </a:pPr>
            <a:r>
              <a:rPr lang="en-US" altLang="en-US" sz="2800">
                <a:solidFill>
                  <a:schemeClr val="bg1"/>
                </a:solidFill>
              </a:rPr>
              <a:t>(To be used by Requesting Company)</a:t>
            </a:r>
          </a:p>
        </p:txBody>
      </p:sp>
      <p:sp>
        <p:nvSpPr>
          <p:cNvPr id="4" name="Speech Bubble: Rectangle with Corners Rounded 3">
            <a:extLst>
              <a:ext uri="{FF2B5EF4-FFF2-40B4-BE49-F238E27FC236}">
                <a16:creationId xmlns:a16="http://schemas.microsoft.com/office/drawing/2014/main" id="{C9090D01-B10F-E459-F22C-9B0D38031E41}"/>
              </a:ext>
            </a:extLst>
          </p:cNvPr>
          <p:cNvSpPr/>
          <p:nvPr/>
        </p:nvSpPr>
        <p:spPr>
          <a:xfrm>
            <a:off x="152400" y="2628924"/>
            <a:ext cx="1828800" cy="2209800"/>
          </a:xfrm>
          <a:prstGeom prst="wedgeRoundRectCallout">
            <a:avLst>
              <a:gd name="adj1" fmla="val -22707"/>
              <a:gd name="adj2" fmla="val -86346"/>
              <a:gd name="adj3" fmla="val 16667"/>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This Tab gives guidance on Compile Process and explanation of Tabs</a:t>
            </a:r>
          </a:p>
        </p:txBody>
      </p:sp>
      <p:sp>
        <p:nvSpPr>
          <p:cNvPr id="5" name="Speech Bubble: Rectangle with Corners Rounded 4">
            <a:extLst>
              <a:ext uri="{FF2B5EF4-FFF2-40B4-BE49-F238E27FC236}">
                <a16:creationId xmlns:a16="http://schemas.microsoft.com/office/drawing/2014/main" id="{DD411287-F849-231F-4BDA-19B4474DFBF7}"/>
              </a:ext>
            </a:extLst>
          </p:cNvPr>
          <p:cNvSpPr/>
          <p:nvPr/>
        </p:nvSpPr>
        <p:spPr>
          <a:xfrm>
            <a:off x="1894438" y="4724399"/>
            <a:ext cx="2144162" cy="1779359"/>
          </a:xfrm>
          <a:prstGeom prst="wedgeRoundRectCallout">
            <a:avLst>
              <a:gd name="adj1" fmla="val -37704"/>
              <a:gd name="adj2" fmla="val -214465"/>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This Tab  the Requesting Company will enter totals on what was requested</a:t>
            </a:r>
          </a:p>
        </p:txBody>
      </p:sp>
      <p:sp>
        <p:nvSpPr>
          <p:cNvPr id="6" name="Speech Bubble: Rectangle with Corners Rounded 5">
            <a:extLst>
              <a:ext uri="{FF2B5EF4-FFF2-40B4-BE49-F238E27FC236}">
                <a16:creationId xmlns:a16="http://schemas.microsoft.com/office/drawing/2014/main" id="{7EAD7455-BF4C-8B44-6722-0F06C81532B6}"/>
              </a:ext>
            </a:extLst>
          </p:cNvPr>
          <p:cNvSpPr/>
          <p:nvPr/>
        </p:nvSpPr>
        <p:spPr>
          <a:xfrm>
            <a:off x="2819400" y="2133601"/>
            <a:ext cx="2057400" cy="2438399"/>
          </a:xfrm>
          <a:prstGeom prst="wedgeRoundRectCallout">
            <a:avLst>
              <a:gd name="adj1" fmla="val -7305"/>
              <a:gd name="adj2" fmla="val -65045"/>
              <a:gd name="adj3" fmla="val 16667"/>
            </a:avLst>
          </a:prstGeom>
          <a:solidFill>
            <a:srgbClr val="82CC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This Tab the Requesting company will enter all totals for OQ personnel from Responding Companies</a:t>
            </a:r>
          </a:p>
        </p:txBody>
      </p:sp>
      <p:sp>
        <p:nvSpPr>
          <p:cNvPr id="7" name="Speech Bubble: Rectangle with Corners Rounded 6">
            <a:extLst>
              <a:ext uri="{FF2B5EF4-FFF2-40B4-BE49-F238E27FC236}">
                <a16:creationId xmlns:a16="http://schemas.microsoft.com/office/drawing/2014/main" id="{6B077B3F-3302-1BE7-3B93-7CCC960CC2AF}"/>
              </a:ext>
            </a:extLst>
          </p:cNvPr>
          <p:cNvSpPr/>
          <p:nvPr/>
        </p:nvSpPr>
        <p:spPr>
          <a:xfrm>
            <a:off x="4648200" y="4495800"/>
            <a:ext cx="2601362" cy="2007958"/>
          </a:xfrm>
          <a:prstGeom prst="wedgeRoundRectCallout">
            <a:avLst>
              <a:gd name="adj1" fmla="val -11650"/>
              <a:gd name="adj2" fmla="val -223761"/>
              <a:gd name="adj3" fmla="val 16667"/>
            </a:avLst>
          </a:prstGeom>
          <a:solidFill>
            <a:srgbClr val="82CC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This Tab the Requesting company will enter all totals for Other Personnel/Equipment from Responding companies</a:t>
            </a:r>
          </a:p>
        </p:txBody>
      </p:sp>
      <p:sp>
        <p:nvSpPr>
          <p:cNvPr id="8" name="Speech Bubble: Rectangle with Corners Rounded 7">
            <a:extLst>
              <a:ext uri="{FF2B5EF4-FFF2-40B4-BE49-F238E27FC236}">
                <a16:creationId xmlns:a16="http://schemas.microsoft.com/office/drawing/2014/main" id="{A61F3E78-8191-6AA8-55CC-6DAE1DEC90AE}"/>
              </a:ext>
            </a:extLst>
          </p:cNvPr>
          <p:cNvSpPr/>
          <p:nvPr/>
        </p:nvSpPr>
        <p:spPr>
          <a:xfrm>
            <a:off x="6324600" y="2539320"/>
            <a:ext cx="2514599" cy="1689755"/>
          </a:xfrm>
          <a:prstGeom prst="wedgeRoundRectCallout">
            <a:avLst>
              <a:gd name="adj1" fmla="val -5105"/>
              <a:gd name="adj2" fmla="val -98461"/>
              <a:gd name="adj3" fmla="val 16667"/>
            </a:avLst>
          </a:prstGeom>
          <a:solidFill>
            <a:srgbClr val="D1B2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This tab will populate all values and will show all totals for </a:t>
            </a:r>
          </a:p>
          <a:p>
            <a:pPr algn="ctr"/>
            <a:r>
              <a:rPr lang="en-US">
                <a:solidFill>
                  <a:schemeClr val="tx2"/>
                </a:solidFill>
              </a:rPr>
              <a:t>Needed /Responses</a:t>
            </a:r>
          </a:p>
        </p:txBody>
      </p:sp>
      <p:pic>
        <p:nvPicPr>
          <p:cNvPr id="9" name="Picture 8">
            <a:extLst>
              <a:ext uri="{FF2B5EF4-FFF2-40B4-BE49-F238E27FC236}">
                <a16:creationId xmlns:a16="http://schemas.microsoft.com/office/drawing/2014/main" id="{C1EA1520-F6FE-2BEA-7782-1241818491FC}"/>
              </a:ext>
            </a:extLst>
          </p:cNvPr>
          <p:cNvPicPr>
            <a:picLocks noChangeAspect="1"/>
          </p:cNvPicPr>
          <p:nvPr/>
        </p:nvPicPr>
        <p:blipFill>
          <a:blip r:embed="rId3"/>
          <a:stretch>
            <a:fillRect/>
          </a:stretch>
        </p:blipFill>
        <p:spPr>
          <a:xfrm>
            <a:off x="152401" y="1294055"/>
            <a:ext cx="8839200" cy="467565"/>
          </a:xfrm>
          <a:prstGeom prst="rect">
            <a:avLst/>
          </a:prstGeom>
          <a:ln w="22225">
            <a:solidFill>
              <a:schemeClr val="accent1">
                <a:shade val="15000"/>
              </a:schemeClr>
            </a:solidFill>
          </a:ln>
        </p:spPr>
      </p:pic>
    </p:spTree>
    <p:extLst>
      <p:ext uri="{BB962C8B-B14F-4D97-AF65-F5344CB8AC3E}">
        <p14:creationId xmlns:p14="http://schemas.microsoft.com/office/powerpoint/2010/main" val="90676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5CD2-9D88-AE97-AC27-099F8352D295}"/>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985C03B1-B16D-7D62-F678-A0E6B4511423}"/>
              </a:ext>
            </a:extLst>
          </p:cNvPr>
          <p:cNvSpPr>
            <a:spLocks noChangeArrowheads="1"/>
          </p:cNvSpPr>
          <p:nvPr/>
        </p:nvSpPr>
        <p:spPr bwMode="auto">
          <a:xfrm>
            <a:off x="1905000" y="152400"/>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rPr>
              <a:t>Master Compile Spreadsheet</a:t>
            </a:r>
          </a:p>
        </p:txBody>
      </p:sp>
      <p:pic>
        <p:nvPicPr>
          <p:cNvPr id="3" name="Picture 2">
            <a:extLst>
              <a:ext uri="{FF2B5EF4-FFF2-40B4-BE49-F238E27FC236}">
                <a16:creationId xmlns:a16="http://schemas.microsoft.com/office/drawing/2014/main" id="{FC2F0559-698A-D577-A3E6-151DEA3F803C}"/>
              </a:ext>
            </a:extLst>
          </p:cNvPr>
          <p:cNvPicPr>
            <a:picLocks noChangeAspect="1"/>
          </p:cNvPicPr>
          <p:nvPr/>
        </p:nvPicPr>
        <p:blipFill>
          <a:blip r:embed="rId3"/>
          <a:stretch>
            <a:fillRect/>
          </a:stretch>
        </p:blipFill>
        <p:spPr>
          <a:xfrm>
            <a:off x="1143000" y="2328882"/>
            <a:ext cx="7243286" cy="4376718"/>
          </a:xfrm>
          <a:prstGeom prst="rect">
            <a:avLst/>
          </a:prstGeom>
        </p:spPr>
      </p:pic>
      <p:sp>
        <p:nvSpPr>
          <p:cNvPr id="4" name="TextBox 3">
            <a:extLst>
              <a:ext uri="{FF2B5EF4-FFF2-40B4-BE49-F238E27FC236}">
                <a16:creationId xmlns:a16="http://schemas.microsoft.com/office/drawing/2014/main" id="{D16254B0-D53A-1367-6B32-CC78391C32A1}"/>
              </a:ext>
            </a:extLst>
          </p:cNvPr>
          <p:cNvSpPr txBox="1"/>
          <p:nvPr/>
        </p:nvSpPr>
        <p:spPr>
          <a:xfrm>
            <a:off x="228600" y="1290441"/>
            <a:ext cx="8839200" cy="923330"/>
          </a:xfrm>
          <a:prstGeom prst="rect">
            <a:avLst/>
          </a:prstGeom>
          <a:noFill/>
        </p:spPr>
        <p:txBody>
          <a:bodyPr wrap="square" rtlCol="0">
            <a:spAutoFit/>
          </a:bodyPr>
          <a:lstStyle/>
          <a:p>
            <a:r>
              <a:rPr lang="en-US"/>
              <a:t>Once values are known, during the conference call the Requesting operator will discuss what resources will be needed specific to each Responding company and will identify list of personnel to be sent using the Roster List </a:t>
            </a:r>
          </a:p>
        </p:txBody>
      </p:sp>
    </p:spTree>
    <p:extLst>
      <p:ext uri="{BB962C8B-B14F-4D97-AF65-F5344CB8AC3E}">
        <p14:creationId xmlns:p14="http://schemas.microsoft.com/office/powerpoint/2010/main" val="3463634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59738-B134-9205-3343-A75A6E44338C}"/>
            </a:ext>
          </a:extLst>
        </p:cNvPr>
        <p:cNvGrpSpPr/>
        <p:nvPr/>
      </p:nvGrpSpPr>
      <p:grpSpPr>
        <a:xfrm>
          <a:off x="0" y="0"/>
          <a:ext cx="0" cy="0"/>
          <a:chOff x="0" y="0"/>
          <a:chExt cx="0" cy="0"/>
        </a:xfrm>
      </p:grpSpPr>
      <p:sp>
        <p:nvSpPr>
          <p:cNvPr id="39938" name="Rectangle 1">
            <a:extLst>
              <a:ext uri="{FF2B5EF4-FFF2-40B4-BE49-F238E27FC236}">
                <a16:creationId xmlns:a16="http://schemas.microsoft.com/office/drawing/2014/main" id="{4D551A01-AB31-DD50-E878-DB864F9B4F2F}"/>
              </a:ext>
            </a:extLst>
          </p:cNvPr>
          <p:cNvSpPr>
            <a:spLocks noChangeArrowheads="1"/>
          </p:cNvSpPr>
          <p:nvPr/>
        </p:nvSpPr>
        <p:spPr bwMode="auto">
          <a:xfrm>
            <a:off x="1905000" y="152400"/>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bg1"/>
                </a:solidFill>
              </a:rPr>
              <a:t>Next Steps – Future Enhancements</a:t>
            </a:r>
          </a:p>
        </p:txBody>
      </p:sp>
      <p:sp>
        <p:nvSpPr>
          <p:cNvPr id="17411" name="TextBox 5">
            <a:extLst>
              <a:ext uri="{FF2B5EF4-FFF2-40B4-BE49-F238E27FC236}">
                <a16:creationId xmlns:a16="http://schemas.microsoft.com/office/drawing/2014/main" id="{4EB0C21B-BF7F-9387-F1A2-6EDA5271C065}"/>
              </a:ext>
            </a:extLst>
          </p:cNvPr>
          <p:cNvSpPr txBox="1">
            <a:spLocks noChangeArrowheads="1"/>
          </p:cNvSpPr>
          <p:nvPr/>
        </p:nvSpPr>
        <p:spPr bwMode="auto">
          <a:xfrm>
            <a:off x="152400" y="1295400"/>
            <a:ext cx="8991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457200" indent="-457200" eaLnBrk="1" hangingPunct="1">
              <a:spcBef>
                <a:spcPct val="0"/>
              </a:spcBef>
              <a:defRPr/>
            </a:pPr>
            <a:r>
              <a:rPr lang="en-US" altLang="en-US" sz="2800" b="1">
                <a:latin typeface="+mn-lt"/>
                <a:ea typeface="Verdana" panose="020B0604030504040204" pitchFamily="34" charset="0"/>
                <a:cs typeface="Verdana" panose="020B0604030504040204" pitchFamily="34" charset="0"/>
              </a:rPr>
              <a:t>As this is a new process and as it is used in drill/exercises or live events going forward, we would like feedback for improvements/enhancements comments from users. Please contact </a:t>
            </a:r>
            <a:r>
              <a:rPr lang="en-US" altLang="en-US" sz="2800" b="1">
                <a:highlight>
                  <a:srgbClr val="FFFF00"/>
                </a:highlight>
                <a:latin typeface="+mn-lt"/>
                <a:ea typeface="Verdana" panose="020B0604030504040204" pitchFamily="34" charset="0"/>
                <a:cs typeface="Verdana" panose="020B0604030504040204" pitchFamily="34" charset="0"/>
              </a:rPr>
              <a:t>?</a:t>
            </a:r>
            <a:r>
              <a:rPr lang="en-US" altLang="en-US" sz="2800" b="1">
                <a:latin typeface="+mn-lt"/>
                <a:ea typeface="Verdana" panose="020B0604030504040204" pitchFamily="34" charset="0"/>
                <a:cs typeface="Verdana" panose="020B0604030504040204" pitchFamily="34" charset="0"/>
              </a:rPr>
              <a:t> With any comments.</a:t>
            </a:r>
          </a:p>
          <a:p>
            <a:pPr marL="457200" indent="-457200" eaLnBrk="1" hangingPunct="1">
              <a:spcBef>
                <a:spcPct val="0"/>
              </a:spcBef>
              <a:defRPr/>
            </a:pPr>
            <a:r>
              <a:rPr lang="en-US" altLang="en-US" sz="2800" b="1">
                <a:latin typeface="+mn-lt"/>
                <a:ea typeface="Verdana" panose="020B0604030504040204" pitchFamily="34" charset="0"/>
                <a:cs typeface="Verdana" panose="020B0604030504040204" pitchFamily="34" charset="0"/>
              </a:rPr>
              <a:t>If there are any suggestions to add more helpful tabs in the RFA form, please let us know.</a:t>
            </a:r>
          </a:p>
          <a:p>
            <a:pPr marL="457200" indent="-457200" eaLnBrk="1" hangingPunct="1">
              <a:spcBef>
                <a:spcPct val="0"/>
              </a:spcBef>
              <a:defRPr/>
            </a:pPr>
            <a:r>
              <a:rPr lang="en-US" altLang="en-US" sz="2800" b="1">
                <a:latin typeface="+mn-lt"/>
                <a:ea typeface="Verdana" panose="020B0604030504040204" pitchFamily="34" charset="0"/>
              </a:rPr>
              <a:t>Although this improves the process from the previous one, we are exploring other methods such as an app or an online hosted platform for future enhancements.</a:t>
            </a:r>
          </a:p>
        </p:txBody>
      </p:sp>
    </p:spTree>
    <p:extLst>
      <p:ext uri="{BB962C8B-B14F-4D97-AF65-F5344CB8AC3E}">
        <p14:creationId xmlns:p14="http://schemas.microsoft.com/office/powerpoint/2010/main" val="4170676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a:extLst>
              <a:ext uri="{FF2B5EF4-FFF2-40B4-BE49-F238E27FC236}">
                <a16:creationId xmlns:a16="http://schemas.microsoft.com/office/drawing/2014/main" id="{0CD559F7-3B9E-4C71-9B7B-F73F22DE00F7}"/>
              </a:ext>
            </a:extLst>
          </p:cNvPr>
          <p:cNvSpPr txBox="1">
            <a:spLocks noChangeArrowheads="1"/>
          </p:cNvSpPr>
          <p:nvPr/>
        </p:nvSpPr>
        <p:spPr bwMode="auto">
          <a:xfrm>
            <a:off x="2133600" y="228600"/>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rPr>
              <a:t>Agenda</a:t>
            </a:r>
          </a:p>
        </p:txBody>
      </p:sp>
      <p:sp>
        <p:nvSpPr>
          <p:cNvPr id="3" name="TextBox 2">
            <a:extLst>
              <a:ext uri="{FF2B5EF4-FFF2-40B4-BE49-F238E27FC236}">
                <a16:creationId xmlns:a16="http://schemas.microsoft.com/office/drawing/2014/main" id="{AD10DD5E-19BA-595D-8300-097F93B8340D}"/>
              </a:ext>
            </a:extLst>
          </p:cNvPr>
          <p:cNvSpPr txBox="1"/>
          <p:nvPr/>
        </p:nvSpPr>
        <p:spPr>
          <a:xfrm>
            <a:off x="304800" y="1447800"/>
            <a:ext cx="8534400" cy="4401205"/>
          </a:xfrm>
          <a:prstGeom prst="rect">
            <a:avLst/>
          </a:prstGeom>
          <a:noFill/>
        </p:spPr>
        <p:txBody>
          <a:bodyPr wrap="square" rtlCol="0">
            <a:spAutoFit/>
          </a:bodyPr>
          <a:lstStyle/>
          <a:p>
            <a:pPr marL="285750" indent="-285750">
              <a:buFont typeface="Arial" panose="020B0604020202020204" pitchFamily="34" charset="0"/>
              <a:buChar char="•"/>
            </a:pPr>
            <a:r>
              <a:rPr lang="en-US" sz="2800" b="1">
                <a:latin typeface="+mn-lt"/>
                <a:ea typeface="Verdana" panose="020B0604030504040204" pitchFamily="34" charset="0"/>
              </a:rPr>
              <a:t>Why the Change?</a:t>
            </a:r>
          </a:p>
          <a:p>
            <a:pPr marL="285750" indent="-285750">
              <a:buFont typeface="Arial" panose="020B0604020202020204" pitchFamily="34" charset="0"/>
              <a:buChar char="•"/>
            </a:pPr>
            <a:r>
              <a:rPr lang="en-US" sz="2800" b="1">
                <a:latin typeface="+mn-lt"/>
                <a:ea typeface="Verdana" panose="020B0604030504040204" pitchFamily="34" charset="0"/>
              </a:rPr>
              <a:t>Timeline of new Mutual Aid Agreement and New RFA Form</a:t>
            </a:r>
          </a:p>
          <a:p>
            <a:pPr marL="285750" indent="-285750">
              <a:buFont typeface="Arial" panose="020B0604020202020204" pitchFamily="34" charset="0"/>
              <a:buChar char="•"/>
            </a:pPr>
            <a:r>
              <a:rPr lang="en-US" sz="2800" b="1">
                <a:latin typeface="+mn-lt"/>
                <a:ea typeface="Verdana" panose="020B0604030504040204" pitchFamily="34" charset="0"/>
              </a:rPr>
              <a:t>Process to use New RFA Form –Requesting and Responding</a:t>
            </a:r>
          </a:p>
          <a:p>
            <a:pPr marL="285750" indent="-285750">
              <a:buFont typeface="Arial" panose="020B0604020202020204" pitchFamily="34" charset="0"/>
              <a:buChar char="•"/>
            </a:pPr>
            <a:r>
              <a:rPr lang="en-US" sz="2800" b="1">
                <a:latin typeface="+mn-lt"/>
                <a:ea typeface="Verdana" panose="020B0604030504040204" pitchFamily="34" charset="0"/>
              </a:rPr>
              <a:t>RFA Spreadsheet Tabs Layout</a:t>
            </a:r>
          </a:p>
          <a:p>
            <a:pPr marL="285750" indent="-285750">
              <a:buFont typeface="Arial" panose="020B0604020202020204" pitchFamily="34" charset="0"/>
              <a:buChar char="•"/>
            </a:pPr>
            <a:r>
              <a:rPr lang="en-US" sz="2800" b="1">
                <a:latin typeface="+mn-lt"/>
                <a:ea typeface="Verdana" panose="020B0604030504040204" pitchFamily="34" charset="0"/>
              </a:rPr>
              <a:t>New Compile Spreadsheet to aid Requesting Companies Tally RFA Responses</a:t>
            </a:r>
          </a:p>
          <a:p>
            <a:pPr marL="285750" indent="-285750">
              <a:buFont typeface="Arial" panose="020B0604020202020204" pitchFamily="34" charset="0"/>
              <a:buChar char="•"/>
            </a:pPr>
            <a:r>
              <a:rPr lang="en-US" sz="2800" b="1">
                <a:latin typeface="+mn-lt"/>
                <a:ea typeface="Verdana" panose="020B0604030504040204" pitchFamily="34" charset="0"/>
              </a:rPr>
              <a:t>Next Steps / Future Enhancements</a:t>
            </a:r>
          </a:p>
          <a:p>
            <a:pPr marL="285750" indent="-285750">
              <a:buFont typeface="Arial" panose="020B0604020202020204" pitchFamily="34" charset="0"/>
              <a:buChar char="•"/>
            </a:pPr>
            <a:r>
              <a:rPr lang="en-US" sz="2800" b="1">
                <a:latin typeface="+mn-lt"/>
                <a:ea typeface="Verdana" panose="020B0604030504040204" pitchFamily="34" charset="0"/>
              </a:rPr>
              <a:t>Questions</a:t>
            </a:r>
          </a:p>
        </p:txBody>
      </p:sp>
    </p:spTree>
    <p:extLst>
      <p:ext uri="{BB962C8B-B14F-4D97-AF65-F5344CB8AC3E}">
        <p14:creationId xmlns:p14="http://schemas.microsoft.com/office/powerpoint/2010/main" val="134078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0" y="128589"/>
            <a:ext cx="6379400" cy="733114"/>
          </a:xfrm>
        </p:spPr>
        <p:txBody>
          <a:bodyPr>
            <a:normAutofit/>
          </a:bodyPr>
          <a:lstStyle/>
          <a:p>
            <a:pPr algn="l" eaLnBrk="1" hangingPunct="1"/>
            <a:r>
              <a:rPr lang="en-US" sz="3600" kern="1200">
                <a:latin typeface="Arial" panose="020B0604020202020204" pitchFamily="34" charset="0"/>
                <a:ea typeface="+mn-ea"/>
                <a:cs typeface="Arial" panose="020B0604020202020204" pitchFamily="34" charset="0"/>
              </a:rPr>
              <a:t>Questions? </a:t>
            </a:r>
          </a:p>
        </p:txBody>
      </p:sp>
      <p:pic>
        <p:nvPicPr>
          <p:cNvPr id="8"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37001" y="1955218"/>
            <a:ext cx="3482371" cy="3714529"/>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0200"/>
            <a:ext cx="3810000" cy="1666875"/>
          </a:xfrm>
          <a:prstGeom prst="rect">
            <a:avLst/>
          </a:prstGeom>
        </p:spPr>
      </p:pic>
    </p:spTree>
    <p:extLst>
      <p:ext uri="{BB962C8B-B14F-4D97-AF65-F5344CB8AC3E}">
        <p14:creationId xmlns:p14="http://schemas.microsoft.com/office/powerpoint/2010/main" val="390731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23B9-6FA7-B40E-3BB8-52171489290C}"/>
            </a:ext>
          </a:extLst>
        </p:cNvPr>
        <p:cNvGrpSpPr/>
        <p:nvPr/>
      </p:nvGrpSpPr>
      <p:grpSpPr>
        <a:xfrm>
          <a:off x="0" y="0"/>
          <a:ext cx="0" cy="0"/>
          <a:chOff x="0" y="0"/>
          <a:chExt cx="0" cy="0"/>
        </a:xfrm>
      </p:grpSpPr>
      <p:sp>
        <p:nvSpPr>
          <p:cNvPr id="11267" name="Rectangle 2">
            <a:extLst>
              <a:ext uri="{FF2B5EF4-FFF2-40B4-BE49-F238E27FC236}">
                <a16:creationId xmlns:a16="http://schemas.microsoft.com/office/drawing/2014/main" id="{E6F05919-B322-3178-F557-FA7CA3A28071}"/>
              </a:ext>
            </a:extLst>
          </p:cNvPr>
          <p:cNvSpPr>
            <a:spLocks noChangeArrowheads="1"/>
          </p:cNvSpPr>
          <p:nvPr/>
        </p:nvSpPr>
        <p:spPr bwMode="auto">
          <a:xfrm>
            <a:off x="2209800" y="228600"/>
            <a:ext cx="76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bg1"/>
                </a:solidFill>
              </a:rPr>
              <a:t>Why the Change?</a:t>
            </a:r>
          </a:p>
        </p:txBody>
      </p:sp>
      <p:sp>
        <p:nvSpPr>
          <p:cNvPr id="3" name="TextBox 5">
            <a:extLst>
              <a:ext uri="{FF2B5EF4-FFF2-40B4-BE49-F238E27FC236}">
                <a16:creationId xmlns:a16="http://schemas.microsoft.com/office/drawing/2014/main" id="{A4318128-E883-09BD-C742-5C873EE8DB08}"/>
              </a:ext>
            </a:extLst>
          </p:cNvPr>
          <p:cNvSpPr txBox="1">
            <a:spLocks noChangeArrowheads="1"/>
          </p:cNvSpPr>
          <p:nvPr/>
        </p:nvSpPr>
        <p:spPr bwMode="auto">
          <a:xfrm>
            <a:off x="290097" y="1447800"/>
            <a:ext cx="856380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457200" indent="-457200" eaLnBrk="1" hangingPunct="1">
              <a:spcBef>
                <a:spcPct val="0"/>
              </a:spcBef>
              <a:defRPr/>
            </a:pPr>
            <a:r>
              <a:rPr lang="en-US" altLang="en-US" sz="2800" b="1">
                <a:latin typeface="+mn-lt"/>
                <a:ea typeface="Verdana" panose="020B0604030504040204" pitchFamily="34" charset="0"/>
                <a:cs typeface="Verdana" panose="020B0604030504040204" pitchFamily="34" charset="0"/>
              </a:rPr>
              <a:t>Current fillable pdf form is hard to use and does not do any calculations. </a:t>
            </a:r>
          </a:p>
          <a:p>
            <a:pPr marL="457200" indent="-457200" eaLnBrk="1" hangingPunct="1">
              <a:spcBef>
                <a:spcPct val="0"/>
              </a:spcBef>
              <a:defRPr/>
            </a:pPr>
            <a:r>
              <a:rPr lang="en-US" altLang="en-US" sz="2800" b="1">
                <a:latin typeface="+mn-lt"/>
                <a:ea typeface="Verdana" panose="020B0604030504040204" pitchFamily="34" charset="0"/>
                <a:cs typeface="Verdana" panose="020B0604030504040204" pitchFamily="34" charset="0"/>
              </a:rPr>
              <a:t>Spreadsheet has tabs and makes it easy to maneuver through the form fields.</a:t>
            </a:r>
          </a:p>
          <a:p>
            <a:pPr marL="457200" indent="-457200" eaLnBrk="1" hangingPunct="1">
              <a:spcBef>
                <a:spcPct val="0"/>
              </a:spcBef>
              <a:defRPr/>
            </a:pPr>
            <a:r>
              <a:rPr lang="en-US" altLang="en-US" sz="2800" b="1">
                <a:latin typeface="+mn-lt"/>
                <a:ea typeface="Verdana" panose="020B0604030504040204" pitchFamily="34" charset="0"/>
                <a:cs typeface="Verdana" panose="020B0604030504040204" pitchFamily="34" charset="0"/>
              </a:rPr>
              <a:t>RFA Spreadsheet has new tabs for Guidance, Roster list and Relight Tool. Can add more helpful tabs in later if needed. </a:t>
            </a:r>
          </a:p>
          <a:p>
            <a:pPr marL="457200" indent="-457200" eaLnBrk="1" hangingPunct="1">
              <a:spcBef>
                <a:spcPct val="0"/>
              </a:spcBef>
              <a:defRPr/>
            </a:pPr>
            <a:r>
              <a:rPr lang="en-US" altLang="en-US" sz="2800" b="1">
                <a:latin typeface="+mn-lt"/>
                <a:ea typeface="Verdana" panose="020B0604030504040204" pitchFamily="34" charset="0"/>
                <a:cs typeface="Verdana" panose="020B0604030504040204" pitchFamily="34" charset="0"/>
              </a:rPr>
              <a:t>Has notes in cells where needed to aid users when filling out specific form fields</a:t>
            </a:r>
          </a:p>
          <a:p>
            <a:pPr marL="457200" indent="-457200" eaLnBrk="1" hangingPunct="1">
              <a:spcBef>
                <a:spcPct val="0"/>
              </a:spcBef>
              <a:defRPr/>
            </a:pPr>
            <a:r>
              <a:rPr lang="en-US" altLang="en-US" sz="2800" b="1">
                <a:latin typeface="+mn-lt"/>
                <a:ea typeface="Verdana" panose="020B0604030504040204" pitchFamily="34" charset="0"/>
                <a:cs typeface="Verdana" panose="020B0604030504040204" pitchFamily="34" charset="0"/>
              </a:rPr>
              <a:t>New RFA form process is </a:t>
            </a:r>
            <a:r>
              <a:rPr lang="en-US" altLang="en-US" sz="2800" b="1">
                <a:highlight>
                  <a:srgbClr val="FFFF00"/>
                </a:highlight>
                <a:latin typeface="+mn-lt"/>
                <a:ea typeface="Verdana" panose="020B0604030504040204" pitchFamily="34" charset="0"/>
                <a:cs typeface="Verdana" panose="020B0604030504040204" pitchFamily="34" charset="0"/>
              </a:rPr>
              <a:t>provides </a:t>
            </a:r>
            <a:r>
              <a:rPr lang="en-US" altLang="en-US" sz="2800" b="1">
                <a:latin typeface="+mn-lt"/>
                <a:ea typeface="Verdana" panose="020B0604030504040204" pitchFamily="34" charset="0"/>
                <a:cs typeface="Verdana" panose="020B0604030504040204" pitchFamily="34" charset="0"/>
              </a:rPr>
              <a:t>OQ </a:t>
            </a:r>
            <a:r>
              <a:rPr lang="en-US" altLang="en-US" sz="2800" b="1">
                <a:highlight>
                  <a:srgbClr val="FFFF00"/>
                </a:highlight>
                <a:latin typeface="+mn-lt"/>
                <a:ea typeface="Verdana" panose="020B0604030504040204" pitchFamily="34" charset="0"/>
                <a:cs typeface="Verdana" panose="020B0604030504040204" pitchFamily="34" charset="0"/>
              </a:rPr>
              <a:t>mapping</a:t>
            </a:r>
            <a:r>
              <a:rPr lang="en-US" altLang="en-US" sz="2800" b="1">
                <a:latin typeface="+mn-lt"/>
                <a:ea typeface="Verdana" panose="020B0604030504040204" pitchFamily="34" charset="0"/>
                <a:cs typeface="Verdana" panose="020B0604030504040204" pitchFamily="34" charset="0"/>
              </a:rPr>
              <a:t> to all Gas Organizations/Operators</a:t>
            </a:r>
          </a:p>
          <a:p>
            <a:pPr marL="457200" indent="-457200" eaLnBrk="1" hangingPunct="1">
              <a:spcBef>
                <a:spcPct val="0"/>
              </a:spcBef>
              <a:defRPr/>
            </a:pPr>
            <a:endParaRPr lang="en-US" altLang="en-US" sz="2000" b="1" i="1">
              <a:solidFill>
                <a:srgbClr val="FF0000"/>
              </a:solidFill>
              <a:latin typeface="+mn-lt"/>
            </a:endParaRPr>
          </a:p>
        </p:txBody>
      </p:sp>
    </p:spTree>
    <p:extLst>
      <p:ext uri="{BB962C8B-B14F-4D97-AF65-F5344CB8AC3E}">
        <p14:creationId xmlns:p14="http://schemas.microsoft.com/office/powerpoint/2010/main" val="328169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Line 13"/>
          <p:cNvSpPr>
            <a:spLocks noChangeShapeType="1"/>
          </p:cNvSpPr>
          <p:nvPr/>
        </p:nvSpPr>
        <p:spPr bwMode="auto">
          <a:xfrm>
            <a:off x="1475433" y="3451459"/>
            <a:ext cx="0" cy="282341"/>
          </a:xfrm>
          <a:prstGeom prst="line">
            <a:avLst/>
          </a:prstGeom>
          <a:noFill/>
          <a:ln w="28575">
            <a:solidFill>
              <a:schemeClr val="tx1"/>
            </a:solidFill>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13323" name="Line 15"/>
          <p:cNvSpPr>
            <a:spLocks noChangeShapeType="1"/>
          </p:cNvSpPr>
          <p:nvPr/>
        </p:nvSpPr>
        <p:spPr bwMode="auto">
          <a:xfrm>
            <a:off x="3581400" y="3451459"/>
            <a:ext cx="0" cy="260910"/>
          </a:xfrm>
          <a:prstGeom prst="line">
            <a:avLst/>
          </a:prstGeom>
          <a:noFill/>
          <a:ln w="28575">
            <a:solidFill>
              <a:schemeClr val="tx1"/>
            </a:solidFill>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13324" name="Text Box 16"/>
          <p:cNvSpPr txBox="1">
            <a:spLocks noChangeArrowheads="1"/>
          </p:cNvSpPr>
          <p:nvPr/>
        </p:nvSpPr>
        <p:spPr bwMode="auto">
          <a:xfrm>
            <a:off x="5143551" y="3029635"/>
            <a:ext cx="590550"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Jan 2026</a:t>
            </a:r>
          </a:p>
        </p:txBody>
      </p:sp>
      <p:sp>
        <p:nvSpPr>
          <p:cNvPr id="13327" name="Text Box 22"/>
          <p:cNvSpPr txBox="1">
            <a:spLocks noChangeArrowheads="1"/>
          </p:cNvSpPr>
          <p:nvPr/>
        </p:nvSpPr>
        <p:spPr bwMode="auto">
          <a:xfrm>
            <a:off x="3228033" y="3741384"/>
            <a:ext cx="886767" cy="842538"/>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Deadline for all signed MAAs to be signed and returned</a:t>
            </a:r>
          </a:p>
          <a:p>
            <a:pPr fontAlgn="base">
              <a:spcBef>
                <a:spcPct val="0"/>
              </a:spcBef>
              <a:spcAft>
                <a:spcPct val="0"/>
              </a:spcAft>
              <a:defRPr/>
            </a:pPr>
            <a:endParaRPr lang="en-US" sz="750" b="1">
              <a:solidFill>
                <a:srgbClr val="000000"/>
              </a:solidFill>
              <a:latin typeface="Tahoma"/>
              <a:cs typeface="Arial" charset="0"/>
            </a:endParaRPr>
          </a:p>
        </p:txBody>
      </p:sp>
      <p:sp>
        <p:nvSpPr>
          <p:cNvPr id="13328" name="Line 24"/>
          <p:cNvSpPr>
            <a:spLocks noChangeShapeType="1"/>
          </p:cNvSpPr>
          <p:nvPr/>
        </p:nvSpPr>
        <p:spPr bwMode="auto">
          <a:xfrm>
            <a:off x="722709" y="3370660"/>
            <a:ext cx="0" cy="341709"/>
          </a:xfrm>
          <a:prstGeom prst="line">
            <a:avLst/>
          </a:prstGeom>
          <a:noFill/>
          <a:ln w="88900" cmpd="tri">
            <a:solidFill>
              <a:schemeClr val="tx2"/>
            </a:solidFill>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13329" name="Text Box 25"/>
          <p:cNvSpPr txBox="1">
            <a:spLocks noChangeArrowheads="1"/>
          </p:cNvSpPr>
          <p:nvPr/>
        </p:nvSpPr>
        <p:spPr bwMode="auto">
          <a:xfrm>
            <a:off x="517922" y="3028950"/>
            <a:ext cx="548878"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Jan 2021</a:t>
            </a:r>
          </a:p>
        </p:txBody>
      </p:sp>
      <p:grpSp>
        <p:nvGrpSpPr>
          <p:cNvPr id="16401" name="Group 51"/>
          <p:cNvGrpSpPr>
            <a:grpSpLocks/>
          </p:cNvGrpSpPr>
          <p:nvPr/>
        </p:nvGrpSpPr>
        <p:grpSpPr bwMode="auto">
          <a:xfrm>
            <a:off x="247650" y="2041957"/>
            <a:ext cx="971550" cy="669687"/>
            <a:chOff x="288" y="336"/>
            <a:chExt cx="528" cy="501"/>
          </a:xfrm>
        </p:grpSpPr>
        <p:sp>
          <p:nvSpPr>
            <p:cNvPr id="13335" name="AutoShape 50"/>
            <p:cNvSpPr>
              <a:spLocks noChangeArrowheads="1"/>
            </p:cNvSpPr>
            <p:nvPr/>
          </p:nvSpPr>
          <p:spPr bwMode="auto">
            <a:xfrm>
              <a:off x="288" y="336"/>
              <a:ext cx="528" cy="432"/>
            </a:xfrm>
            <a:prstGeom prst="verticalScroll">
              <a:avLst>
                <a:gd name="adj" fmla="val 12500"/>
              </a:avLst>
            </a:prstGeom>
            <a:solidFill>
              <a:schemeClr val="accent5">
                <a:lumMod val="20000"/>
                <a:lumOff val="80000"/>
              </a:schemeClr>
            </a:solidFill>
            <a:ln w="9525">
              <a:solidFill>
                <a:schemeClr val="tx1"/>
              </a:solidFill>
              <a:round/>
              <a:headEnd/>
              <a:tailEnd/>
            </a:ln>
          </p:spPr>
          <p:txBody>
            <a:bodyPr wrap="none" anchor="ctr"/>
            <a:lstStyle/>
            <a:p>
              <a:pPr fontAlgn="base">
                <a:spcBef>
                  <a:spcPct val="0"/>
                </a:spcBef>
                <a:spcAft>
                  <a:spcPct val="0"/>
                </a:spcAft>
                <a:defRPr/>
              </a:pPr>
              <a:endParaRPr lang="en-US" sz="2100">
                <a:solidFill>
                  <a:srgbClr val="0000FF"/>
                </a:solidFill>
                <a:latin typeface="Tahoma"/>
                <a:cs typeface="Arial" charset="0"/>
              </a:endParaRPr>
            </a:p>
          </p:txBody>
        </p:sp>
        <p:sp>
          <p:nvSpPr>
            <p:cNvPr id="13334" name="Text Box 26"/>
            <p:cNvSpPr txBox="1">
              <a:spLocks noChangeArrowheads="1"/>
            </p:cNvSpPr>
            <p:nvPr/>
          </p:nvSpPr>
          <p:spPr bwMode="auto">
            <a:xfrm>
              <a:off x="360" y="405"/>
              <a:ext cx="431" cy="432"/>
            </a:xfrm>
            <a:prstGeom prst="rect">
              <a:avLst/>
            </a:prstGeom>
            <a:noFill/>
            <a:ln w="9525">
              <a:noFill/>
              <a:miter lim="800000"/>
              <a:headEnd/>
              <a:tailEnd/>
            </a:ln>
          </p:spPr>
          <p:txBody>
            <a:bodyPr>
              <a:spAutoFit/>
            </a:bodyPr>
            <a:lstStyle/>
            <a:p>
              <a:pPr fontAlgn="base">
                <a:spcBef>
                  <a:spcPct val="0"/>
                </a:spcBef>
                <a:spcAft>
                  <a:spcPct val="0"/>
                </a:spcAft>
                <a:defRPr/>
              </a:pPr>
              <a:r>
                <a:rPr lang="en-US" sz="800" b="1">
                  <a:solidFill>
                    <a:srgbClr val="000000"/>
                  </a:solidFill>
                  <a:latin typeface="Tahoma"/>
                  <a:cs typeface="Arial" charset="0"/>
                </a:rPr>
                <a:t>MAA Agreement</a:t>
              </a:r>
            </a:p>
            <a:p>
              <a:pPr fontAlgn="base">
                <a:spcBef>
                  <a:spcPct val="0"/>
                </a:spcBef>
                <a:spcAft>
                  <a:spcPct val="0"/>
                </a:spcAft>
                <a:defRPr/>
              </a:pPr>
              <a:r>
                <a:rPr lang="en-US" sz="800" b="1">
                  <a:solidFill>
                    <a:srgbClr val="000000"/>
                  </a:solidFill>
                  <a:latin typeface="Tahoma"/>
                  <a:cs typeface="Arial" charset="0"/>
                </a:rPr>
                <a:t>2021-2025</a:t>
              </a:r>
            </a:p>
            <a:p>
              <a:pPr fontAlgn="base">
                <a:spcBef>
                  <a:spcPct val="0"/>
                </a:spcBef>
                <a:spcAft>
                  <a:spcPct val="0"/>
                </a:spcAft>
                <a:defRPr/>
              </a:pPr>
              <a:endParaRPr lang="en-US" sz="750" b="1">
                <a:solidFill>
                  <a:srgbClr val="000000"/>
                </a:solidFill>
                <a:latin typeface="Tahoma"/>
                <a:cs typeface="Arial" charset="0"/>
              </a:endParaRPr>
            </a:p>
          </p:txBody>
        </p:sp>
      </p:grpSp>
      <p:sp>
        <p:nvSpPr>
          <p:cNvPr id="13332" name="Text Box 62"/>
          <p:cNvSpPr txBox="1">
            <a:spLocks noChangeArrowheads="1"/>
          </p:cNvSpPr>
          <p:nvPr/>
        </p:nvSpPr>
        <p:spPr bwMode="auto">
          <a:xfrm>
            <a:off x="382077" y="3711293"/>
            <a:ext cx="886766" cy="10964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MMA Inaugural Agreement effective Jan 1, 2021 through Dec 31, 2025</a:t>
            </a:r>
          </a:p>
          <a:p>
            <a:pPr fontAlgn="base">
              <a:spcBef>
                <a:spcPct val="0"/>
              </a:spcBef>
              <a:spcAft>
                <a:spcPct val="0"/>
              </a:spcAft>
              <a:defRPr/>
            </a:pPr>
            <a:endParaRPr lang="en-US" sz="750" b="1">
              <a:solidFill>
                <a:srgbClr val="000000"/>
              </a:solidFill>
              <a:latin typeface="Tahoma"/>
              <a:cs typeface="Arial" charset="0"/>
            </a:endParaRPr>
          </a:p>
        </p:txBody>
      </p:sp>
      <p:cxnSp>
        <p:nvCxnSpPr>
          <p:cNvPr id="69" name="Straight Arrow Connector 68"/>
          <p:cNvCxnSpPr>
            <a:cxnSpLocks/>
          </p:cNvCxnSpPr>
          <p:nvPr/>
        </p:nvCxnSpPr>
        <p:spPr>
          <a:xfrm>
            <a:off x="299117" y="3486150"/>
            <a:ext cx="873900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 Box 16"/>
          <p:cNvSpPr txBox="1">
            <a:spLocks noChangeArrowheads="1"/>
          </p:cNvSpPr>
          <p:nvPr/>
        </p:nvSpPr>
        <p:spPr bwMode="auto">
          <a:xfrm>
            <a:off x="3352800" y="3043238"/>
            <a:ext cx="590550"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Aug 15 2025</a:t>
            </a:r>
          </a:p>
        </p:txBody>
      </p:sp>
      <p:sp>
        <p:nvSpPr>
          <p:cNvPr id="30" name="Text Box 22"/>
          <p:cNvSpPr txBox="1">
            <a:spLocks noChangeArrowheads="1"/>
          </p:cNvSpPr>
          <p:nvPr/>
        </p:nvSpPr>
        <p:spPr bwMode="auto">
          <a:xfrm>
            <a:off x="3994193" y="3717920"/>
            <a:ext cx="864887" cy="854080"/>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Signed MMA and Updated POC list distributed to all participants</a:t>
            </a:r>
          </a:p>
        </p:txBody>
      </p:sp>
      <p:grpSp>
        <p:nvGrpSpPr>
          <p:cNvPr id="31" name="Group 51"/>
          <p:cNvGrpSpPr>
            <a:grpSpLocks/>
          </p:cNvGrpSpPr>
          <p:nvPr/>
        </p:nvGrpSpPr>
        <p:grpSpPr bwMode="auto">
          <a:xfrm>
            <a:off x="4778193" y="2032405"/>
            <a:ext cx="1041232" cy="577454"/>
            <a:chOff x="288" y="336"/>
            <a:chExt cx="528" cy="432"/>
          </a:xfrm>
        </p:grpSpPr>
        <p:sp>
          <p:nvSpPr>
            <p:cNvPr id="34" name="AutoShape 50"/>
            <p:cNvSpPr>
              <a:spLocks noChangeArrowheads="1"/>
            </p:cNvSpPr>
            <p:nvPr/>
          </p:nvSpPr>
          <p:spPr bwMode="auto">
            <a:xfrm>
              <a:off x="288" y="336"/>
              <a:ext cx="528" cy="432"/>
            </a:xfrm>
            <a:prstGeom prst="verticalScroll">
              <a:avLst>
                <a:gd name="adj" fmla="val 12500"/>
              </a:avLst>
            </a:prstGeom>
            <a:solidFill>
              <a:schemeClr val="accent5">
                <a:lumMod val="20000"/>
                <a:lumOff val="80000"/>
              </a:schemeClr>
            </a:solidFill>
            <a:ln w="9525">
              <a:solidFill>
                <a:schemeClr val="bg1">
                  <a:lumMod val="50000"/>
                </a:schemeClr>
              </a:solidFill>
              <a:round/>
              <a:headEnd/>
              <a:tailEnd/>
            </a:ln>
          </p:spPr>
          <p:txBody>
            <a:bodyPr wrap="none" anchor="ctr"/>
            <a:lstStyle/>
            <a:p>
              <a:pPr fontAlgn="base">
                <a:spcBef>
                  <a:spcPct val="0"/>
                </a:spcBef>
                <a:spcAft>
                  <a:spcPct val="0"/>
                </a:spcAft>
                <a:defRPr/>
              </a:pPr>
              <a:endParaRPr lang="en-US" sz="2100">
                <a:solidFill>
                  <a:srgbClr val="0000FF"/>
                </a:solidFill>
                <a:latin typeface="Tahoma"/>
                <a:cs typeface="Arial" charset="0"/>
              </a:endParaRPr>
            </a:p>
          </p:txBody>
        </p:sp>
        <p:sp>
          <p:nvSpPr>
            <p:cNvPr id="33" name="Text Box 26"/>
            <p:cNvSpPr txBox="1">
              <a:spLocks noChangeArrowheads="1"/>
            </p:cNvSpPr>
            <p:nvPr/>
          </p:nvSpPr>
          <p:spPr bwMode="auto">
            <a:xfrm>
              <a:off x="350" y="412"/>
              <a:ext cx="452" cy="345"/>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00" b="1">
                  <a:solidFill>
                    <a:schemeClr val="tx2"/>
                  </a:solidFill>
                  <a:latin typeface="Tahoma"/>
                  <a:cs typeface="Arial" charset="0"/>
                </a:rPr>
                <a:t>MMA Agreement </a:t>
              </a:r>
            </a:p>
            <a:p>
              <a:pPr fontAlgn="base">
                <a:spcBef>
                  <a:spcPct val="0"/>
                </a:spcBef>
                <a:spcAft>
                  <a:spcPct val="0"/>
                </a:spcAft>
                <a:defRPr/>
              </a:pPr>
              <a:r>
                <a:rPr lang="en-US" sz="800" b="1">
                  <a:solidFill>
                    <a:schemeClr val="tx2"/>
                  </a:solidFill>
                  <a:latin typeface="Tahoma"/>
                  <a:cs typeface="Arial" charset="0"/>
                </a:rPr>
                <a:t>2026-2030</a:t>
              </a:r>
            </a:p>
          </p:txBody>
        </p:sp>
      </p:grpSp>
      <p:cxnSp>
        <p:nvCxnSpPr>
          <p:cNvPr id="41" name="Straight Arrow Connector 40"/>
          <p:cNvCxnSpPr>
            <a:cxnSpLocks/>
          </p:cNvCxnSpPr>
          <p:nvPr/>
        </p:nvCxnSpPr>
        <p:spPr>
          <a:xfrm>
            <a:off x="1267767" y="2347874"/>
            <a:ext cx="3579929" cy="0"/>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Line 15">
            <a:extLst>
              <a:ext uri="{FF2B5EF4-FFF2-40B4-BE49-F238E27FC236}">
                <a16:creationId xmlns:a16="http://schemas.microsoft.com/office/drawing/2014/main" id="{04D71CC5-AE0F-5834-641D-65FE384A12BF}"/>
              </a:ext>
            </a:extLst>
          </p:cNvPr>
          <p:cNvSpPr>
            <a:spLocks noChangeShapeType="1"/>
          </p:cNvSpPr>
          <p:nvPr/>
        </p:nvSpPr>
        <p:spPr bwMode="auto">
          <a:xfrm flipH="1">
            <a:off x="8327250" y="3376690"/>
            <a:ext cx="0" cy="320556"/>
          </a:xfrm>
          <a:prstGeom prst="line">
            <a:avLst/>
          </a:prstGeom>
          <a:noFill/>
          <a:ln w="88900" cmpd="tri">
            <a:solidFill>
              <a:srgbClr val="FF0000"/>
            </a:solidFill>
            <a:round/>
            <a:headEnd/>
            <a:tailEnd/>
          </a:ln>
        </p:spPr>
        <p:txBody>
          <a:bodyPr/>
          <a:lstStyle/>
          <a:p>
            <a:endParaRPr lang="en-US" sz="1500">
              <a:solidFill>
                <a:srgbClr val="000000"/>
              </a:solidFill>
              <a:latin typeface="Tahoma"/>
              <a:cs typeface="Arial" charset="0"/>
            </a:endParaRPr>
          </a:p>
        </p:txBody>
      </p:sp>
      <p:cxnSp>
        <p:nvCxnSpPr>
          <p:cNvPr id="9" name="Straight Arrow Connector 8">
            <a:extLst>
              <a:ext uri="{FF2B5EF4-FFF2-40B4-BE49-F238E27FC236}">
                <a16:creationId xmlns:a16="http://schemas.microsoft.com/office/drawing/2014/main" id="{2C6207C2-ADCE-EAC2-14C9-679D861E574E}"/>
              </a:ext>
            </a:extLst>
          </p:cNvPr>
          <p:cNvCxnSpPr>
            <a:cxnSpLocks/>
          </p:cNvCxnSpPr>
          <p:nvPr/>
        </p:nvCxnSpPr>
        <p:spPr>
          <a:xfrm>
            <a:off x="5783802" y="2351576"/>
            <a:ext cx="2543448" cy="0"/>
          </a:xfrm>
          <a:prstGeom prst="straightConnector1">
            <a:avLst/>
          </a:prstGeom>
          <a:ln w="38100"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Line 15">
            <a:extLst>
              <a:ext uri="{FF2B5EF4-FFF2-40B4-BE49-F238E27FC236}">
                <a16:creationId xmlns:a16="http://schemas.microsoft.com/office/drawing/2014/main" id="{A8AD5E98-9610-AE54-AA04-77487839FB58}"/>
              </a:ext>
            </a:extLst>
          </p:cNvPr>
          <p:cNvSpPr>
            <a:spLocks noChangeShapeType="1"/>
          </p:cNvSpPr>
          <p:nvPr/>
        </p:nvSpPr>
        <p:spPr bwMode="auto">
          <a:xfrm flipH="1">
            <a:off x="5333995" y="2630639"/>
            <a:ext cx="0" cy="363580"/>
          </a:xfrm>
          <a:prstGeom prst="line">
            <a:avLst/>
          </a:prstGeom>
          <a:noFill/>
          <a:ln w="28575">
            <a:solidFill>
              <a:schemeClr val="bg1">
                <a:lumMod val="50000"/>
              </a:schemeClr>
            </a:solidFill>
            <a:prstDash val="sysDash"/>
            <a:round/>
            <a:headEnd/>
            <a:tailEnd/>
          </a:ln>
        </p:spPr>
        <p:txBody>
          <a:bodyPr/>
          <a:lstStyle/>
          <a:p>
            <a:endParaRPr lang="en-US" sz="1500">
              <a:solidFill>
                <a:srgbClr val="000000"/>
              </a:solidFill>
              <a:latin typeface="Tahoma"/>
              <a:cs typeface="Arial" charset="0"/>
            </a:endParaRPr>
          </a:p>
        </p:txBody>
      </p:sp>
      <p:sp>
        <p:nvSpPr>
          <p:cNvPr id="8" name="TextBox 3">
            <a:extLst>
              <a:ext uri="{FF2B5EF4-FFF2-40B4-BE49-F238E27FC236}">
                <a16:creationId xmlns:a16="http://schemas.microsoft.com/office/drawing/2014/main" id="{356801FE-DB89-3487-F488-7C2EFE89901C}"/>
              </a:ext>
            </a:extLst>
          </p:cNvPr>
          <p:cNvSpPr txBox="1">
            <a:spLocks noChangeArrowheads="1"/>
          </p:cNvSpPr>
          <p:nvPr/>
        </p:nvSpPr>
        <p:spPr bwMode="auto">
          <a:xfrm>
            <a:off x="1909109" y="-89317"/>
            <a:ext cx="72507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rPr>
              <a:t>Timeline – New MA Agreement and RFA Form</a:t>
            </a:r>
          </a:p>
        </p:txBody>
      </p:sp>
      <p:sp>
        <p:nvSpPr>
          <p:cNvPr id="14" name="Line 15">
            <a:extLst>
              <a:ext uri="{FF2B5EF4-FFF2-40B4-BE49-F238E27FC236}">
                <a16:creationId xmlns:a16="http://schemas.microsoft.com/office/drawing/2014/main" id="{EF33A0E5-1E57-5E9F-F577-22C9C5446978}"/>
              </a:ext>
            </a:extLst>
          </p:cNvPr>
          <p:cNvSpPr>
            <a:spLocks noChangeShapeType="1"/>
          </p:cNvSpPr>
          <p:nvPr/>
        </p:nvSpPr>
        <p:spPr bwMode="auto">
          <a:xfrm flipH="1">
            <a:off x="722709" y="2661111"/>
            <a:ext cx="0" cy="363580"/>
          </a:xfrm>
          <a:prstGeom prst="line">
            <a:avLst/>
          </a:prstGeom>
          <a:noFill/>
          <a:ln w="28575">
            <a:solidFill>
              <a:schemeClr val="bg1">
                <a:lumMod val="50000"/>
              </a:schemeClr>
            </a:solidFill>
            <a:prstDash val="sysDash"/>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15" name="Line 24">
            <a:extLst>
              <a:ext uri="{FF2B5EF4-FFF2-40B4-BE49-F238E27FC236}">
                <a16:creationId xmlns:a16="http://schemas.microsoft.com/office/drawing/2014/main" id="{241FA273-40F8-983A-6A7D-306AE02742D0}"/>
              </a:ext>
            </a:extLst>
          </p:cNvPr>
          <p:cNvSpPr>
            <a:spLocks noChangeShapeType="1"/>
          </p:cNvSpPr>
          <p:nvPr/>
        </p:nvSpPr>
        <p:spPr bwMode="auto">
          <a:xfrm>
            <a:off x="5353601" y="3388216"/>
            <a:ext cx="0" cy="341709"/>
          </a:xfrm>
          <a:prstGeom prst="line">
            <a:avLst/>
          </a:prstGeom>
          <a:noFill/>
          <a:ln w="88900" cmpd="tri">
            <a:solidFill>
              <a:srgbClr val="55AF23"/>
            </a:solidFill>
            <a:round/>
            <a:headEnd/>
            <a:tailEnd/>
          </a:ln>
        </p:spPr>
        <p:txBody>
          <a:bodyPr/>
          <a:lstStyle/>
          <a:p>
            <a:endParaRPr lang="en-US" sz="1500">
              <a:solidFill>
                <a:srgbClr val="000000"/>
              </a:solidFill>
              <a:latin typeface="Tahoma"/>
              <a:cs typeface="Arial" charset="0"/>
            </a:endParaRPr>
          </a:p>
        </p:txBody>
      </p:sp>
      <p:sp>
        <p:nvSpPr>
          <p:cNvPr id="16" name="Text Box 62">
            <a:extLst>
              <a:ext uri="{FF2B5EF4-FFF2-40B4-BE49-F238E27FC236}">
                <a16:creationId xmlns:a16="http://schemas.microsoft.com/office/drawing/2014/main" id="{B315E0C3-2B60-456E-CC01-4365BBE66470}"/>
              </a:ext>
            </a:extLst>
          </p:cNvPr>
          <p:cNvSpPr txBox="1">
            <a:spLocks noChangeArrowheads="1"/>
          </p:cNvSpPr>
          <p:nvPr/>
        </p:nvSpPr>
        <p:spPr bwMode="auto">
          <a:xfrm>
            <a:off x="5098443" y="3728849"/>
            <a:ext cx="864887" cy="969496"/>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B050"/>
                </a:solidFill>
                <a:latin typeface="Tahoma"/>
                <a:cs typeface="Arial" charset="0"/>
              </a:rPr>
              <a:t>New MMA Agreement/Form starts </a:t>
            </a:r>
          </a:p>
          <a:p>
            <a:pPr fontAlgn="base">
              <a:spcBef>
                <a:spcPct val="0"/>
              </a:spcBef>
              <a:spcAft>
                <a:spcPct val="0"/>
              </a:spcAft>
              <a:defRPr/>
            </a:pPr>
            <a:r>
              <a:rPr lang="en-US" sz="825" b="1">
                <a:solidFill>
                  <a:srgbClr val="00B050"/>
                </a:solidFill>
                <a:latin typeface="Tahoma"/>
                <a:cs typeface="Arial" charset="0"/>
              </a:rPr>
              <a:t>Jan 1, 2026 through Dec 31, 2030</a:t>
            </a:r>
          </a:p>
          <a:p>
            <a:pPr fontAlgn="base">
              <a:spcBef>
                <a:spcPct val="0"/>
              </a:spcBef>
              <a:spcAft>
                <a:spcPct val="0"/>
              </a:spcAft>
              <a:defRPr/>
            </a:pPr>
            <a:endParaRPr lang="en-US" sz="750" b="1">
              <a:solidFill>
                <a:srgbClr val="000000"/>
              </a:solidFill>
              <a:latin typeface="Tahoma"/>
              <a:cs typeface="Arial" charset="0"/>
            </a:endParaRPr>
          </a:p>
        </p:txBody>
      </p:sp>
      <p:sp>
        <p:nvSpPr>
          <p:cNvPr id="17" name="Line 15">
            <a:extLst>
              <a:ext uri="{FF2B5EF4-FFF2-40B4-BE49-F238E27FC236}">
                <a16:creationId xmlns:a16="http://schemas.microsoft.com/office/drawing/2014/main" id="{E5AA3321-4A07-2E45-293E-3A2F796DA7EF}"/>
              </a:ext>
            </a:extLst>
          </p:cNvPr>
          <p:cNvSpPr>
            <a:spLocks noChangeShapeType="1"/>
          </p:cNvSpPr>
          <p:nvPr/>
        </p:nvSpPr>
        <p:spPr bwMode="auto">
          <a:xfrm>
            <a:off x="4263915" y="3486150"/>
            <a:ext cx="0" cy="211096"/>
          </a:xfrm>
          <a:prstGeom prst="line">
            <a:avLst/>
          </a:prstGeom>
          <a:noFill/>
          <a:ln w="28575">
            <a:solidFill>
              <a:schemeClr val="tx1"/>
            </a:solidFill>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18" name="Text Box 16">
            <a:extLst>
              <a:ext uri="{FF2B5EF4-FFF2-40B4-BE49-F238E27FC236}">
                <a16:creationId xmlns:a16="http://schemas.microsoft.com/office/drawing/2014/main" id="{5408AD8D-F7CD-0741-E088-919512C2848F}"/>
              </a:ext>
            </a:extLst>
          </p:cNvPr>
          <p:cNvSpPr txBox="1">
            <a:spLocks noChangeArrowheads="1"/>
          </p:cNvSpPr>
          <p:nvPr/>
        </p:nvSpPr>
        <p:spPr bwMode="auto">
          <a:xfrm>
            <a:off x="4038600" y="3048000"/>
            <a:ext cx="590550"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Aug 29</a:t>
            </a:r>
          </a:p>
          <a:p>
            <a:pPr fontAlgn="base">
              <a:spcBef>
                <a:spcPct val="0"/>
              </a:spcBef>
              <a:spcAft>
                <a:spcPct val="0"/>
              </a:spcAft>
              <a:defRPr/>
            </a:pPr>
            <a:r>
              <a:rPr lang="en-US" sz="750" b="1">
                <a:solidFill>
                  <a:srgbClr val="000000"/>
                </a:solidFill>
                <a:latin typeface="Tahoma"/>
                <a:cs typeface="Arial" charset="0"/>
              </a:rPr>
              <a:t>2025</a:t>
            </a:r>
          </a:p>
        </p:txBody>
      </p:sp>
      <p:sp>
        <p:nvSpPr>
          <p:cNvPr id="19" name="Text Box 62">
            <a:extLst>
              <a:ext uri="{FF2B5EF4-FFF2-40B4-BE49-F238E27FC236}">
                <a16:creationId xmlns:a16="http://schemas.microsoft.com/office/drawing/2014/main" id="{DF631083-BFE4-3BC2-20EB-EE063E8A59BB}"/>
              </a:ext>
            </a:extLst>
          </p:cNvPr>
          <p:cNvSpPr txBox="1">
            <a:spLocks noChangeArrowheads="1"/>
          </p:cNvSpPr>
          <p:nvPr/>
        </p:nvSpPr>
        <p:spPr bwMode="auto">
          <a:xfrm>
            <a:off x="8077202" y="3657600"/>
            <a:ext cx="864887" cy="1096454"/>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FF0000"/>
                </a:solidFill>
                <a:latin typeface="Tahoma"/>
                <a:cs typeface="Arial" charset="0"/>
              </a:rPr>
              <a:t>Future</a:t>
            </a:r>
          </a:p>
          <a:p>
            <a:pPr fontAlgn="base">
              <a:spcBef>
                <a:spcPct val="0"/>
              </a:spcBef>
              <a:spcAft>
                <a:spcPct val="0"/>
              </a:spcAft>
              <a:defRPr/>
            </a:pPr>
            <a:r>
              <a:rPr lang="en-US" sz="825" b="1">
                <a:solidFill>
                  <a:srgbClr val="FF0000"/>
                </a:solidFill>
                <a:latin typeface="Tahoma"/>
                <a:cs typeface="Arial" charset="0"/>
              </a:rPr>
              <a:t>MMA Agreement starts </a:t>
            </a:r>
          </a:p>
          <a:p>
            <a:pPr fontAlgn="base">
              <a:spcBef>
                <a:spcPct val="0"/>
              </a:spcBef>
              <a:spcAft>
                <a:spcPct val="0"/>
              </a:spcAft>
              <a:defRPr/>
            </a:pPr>
            <a:r>
              <a:rPr lang="en-US" sz="825" b="1">
                <a:solidFill>
                  <a:srgbClr val="FF0000"/>
                </a:solidFill>
                <a:latin typeface="Tahoma"/>
                <a:cs typeface="Arial" charset="0"/>
              </a:rPr>
              <a:t>Jan 1, 2031 through Dec 31, 2035</a:t>
            </a:r>
          </a:p>
          <a:p>
            <a:pPr fontAlgn="base">
              <a:spcBef>
                <a:spcPct val="0"/>
              </a:spcBef>
              <a:spcAft>
                <a:spcPct val="0"/>
              </a:spcAft>
              <a:defRPr/>
            </a:pPr>
            <a:endParaRPr lang="en-US" sz="750" b="1">
              <a:solidFill>
                <a:srgbClr val="FF0000"/>
              </a:solidFill>
              <a:latin typeface="Tahoma"/>
              <a:cs typeface="Arial" charset="0"/>
            </a:endParaRPr>
          </a:p>
        </p:txBody>
      </p:sp>
      <p:sp>
        <p:nvSpPr>
          <p:cNvPr id="20" name="Text Box 16">
            <a:extLst>
              <a:ext uri="{FF2B5EF4-FFF2-40B4-BE49-F238E27FC236}">
                <a16:creationId xmlns:a16="http://schemas.microsoft.com/office/drawing/2014/main" id="{A28E785B-0F82-4CC9-8CBC-5D24AD2A2A3D}"/>
              </a:ext>
            </a:extLst>
          </p:cNvPr>
          <p:cNvSpPr txBox="1">
            <a:spLocks noChangeArrowheads="1"/>
          </p:cNvSpPr>
          <p:nvPr/>
        </p:nvSpPr>
        <p:spPr bwMode="auto">
          <a:xfrm>
            <a:off x="8143279" y="3006140"/>
            <a:ext cx="590550"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Jan 2036</a:t>
            </a:r>
          </a:p>
        </p:txBody>
      </p:sp>
      <p:sp>
        <p:nvSpPr>
          <p:cNvPr id="22" name="Text Box 22">
            <a:extLst>
              <a:ext uri="{FF2B5EF4-FFF2-40B4-BE49-F238E27FC236}">
                <a16:creationId xmlns:a16="http://schemas.microsoft.com/office/drawing/2014/main" id="{DAEC2B30-F399-D6E1-7274-3CA228DE6AA3}"/>
              </a:ext>
            </a:extLst>
          </p:cNvPr>
          <p:cNvSpPr txBox="1">
            <a:spLocks noChangeArrowheads="1"/>
          </p:cNvSpPr>
          <p:nvPr/>
        </p:nvSpPr>
        <p:spPr bwMode="auto">
          <a:xfrm>
            <a:off x="1143000" y="3746146"/>
            <a:ext cx="886767" cy="969496"/>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AGA / MEA tabletop Mutual Aid Drill Test new RFA Spreadsheet</a:t>
            </a:r>
          </a:p>
          <a:p>
            <a:pPr fontAlgn="base">
              <a:spcBef>
                <a:spcPct val="0"/>
              </a:spcBef>
              <a:spcAft>
                <a:spcPct val="0"/>
              </a:spcAft>
              <a:defRPr/>
            </a:pPr>
            <a:endParaRPr lang="en-US" sz="750" b="1">
              <a:solidFill>
                <a:srgbClr val="000000"/>
              </a:solidFill>
              <a:latin typeface="Tahoma"/>
              <a:cs typeface="Arial" charset="0"/>
            </a:endParaRPr>
          </a:p>
        </p:txBody>
      </p:sp>
      <p:sp>
        <p:nvSpPr>
          <p:cNvPr id="23" name="Text Box 16">
            <a:extLst>
              <a:ext uri="{FF2B5EF4-FFF2-40B4-BE49-F238E27FC236}">
                <a16:creationId xmlns:a16="http://schemas.microsoft.com/office/drawing/2014/main" id="{CBED8F79-236D-9A8D-92E9-03ED79B8220B}"/>
              </a:ext>
            </a:extLst>
          </p:cNvPr>
          <p:cNvSpPr txBox="1">
            <a:spLocks noChangeArrowheads="1"/>
          </p:cNvSpPr>
          <p:nvPr/>
        </p:nvSpPr>
        <p:spPr bwMode="auto">
          <a:xfrm>
            <a:off x="1219200" y="3048000"/>
            <a:ext cx="590550"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June 29 2023</a:t>
            </a:r>
          </a:p>
        </p:txBody>
      </p:sp>
      <p:sp>
        <p:nvSpPr>
          <p:cNvPr id="25" name="Line 15">
            <a:extLst>
              <a:ext uri="{FF2B5EF4-FFF2-40B4-BE49-F238E27FC236}">
                <a16:creationId xmlns:a16="http://schemas.microsoft.com/office/drawing/2014/main" id="{4251CCE7-DC5B-66A7-6D38-F4D424C8D042}"/>
              </a:ext>
            </a:extLst>
          </p:cNvPr>
          <p:cNvSpPr>
            <a:spLocks noChangeShapeType="1"/>
          </p:cNvSpPr>
          <p:nvPr/>
        </p:nvSpPr>
        <p:spPr bwMode="auto">
          <a:xfrm>
            <a:off x="2380622" y="3477559"/>
            <a:ext cx="9" cy="239572"/>
          </a:xfrm>
          <a:prstGeom prst="line">
            <a:avLst/>
          </a:prstGeom>
          <a:noFill/>
          <a:ln w="28575">
            <a:solidFill>
              <a:schemeClr val="tx1"/>
            </a:solidFill>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42" name="Text Box 22">
            <a:extLst>
              <a:ext uri="{FF2B5EF4-FFF2-40B4-BE49-F238E27FC236}">
                <a16:creationId xmlns:a16="http://schemas.microsoft.com/office/drawing/2014/main" id="{A099D1B6-7253-3D8F-5B94-5213EDC6FD61}"/>
              </a:ext>
            </a:extLst>
          </p:cNvPr>
          <p:cNvSpPr txBox="1">
            <a:spLocks noChangeArrowheads="1"/>
          </p:cNvSpPr>
          <p:nvPr/>
        </p:nvSpPr>
        <p:spPr bwMode="auto">
          <a:xfrm>
            <a:off x="2105967" y="3746146"/>
            <a:ext cx="886767" cy="842538"/>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AGA / MEA Mutual Aid Drill Test revised RFA Spreadsheet</a:t>
            </a:r>
          </a:p>
          <a:p>
            <a:pPr fontAlgn="base">
              <a:spcBef>
                <a:spcPct val="0"/>
              </a:spcBef>
              <a:spcAft>
                <a:spcPct val="0"/>
              </a:spcAft>
              <a:defRPr/>
            </a:pPr>
            <a:endParaRPr lang="en-US" sz="750" b="1">
              <a:solidFill>
                <a:srgbClr val="000000"/>
              </a:solidFill>
              <a:latin typeface="Tahoma"/>
              <a:cs typeface="Arial" charset="0"/>
            </a:endParaRPr>
          </a:p>
        </p:txBody>
      </p:sp>
      <p:sp>
        <p:nvSpPr>
          <p:cNvPr id="43" name="Text Box 16">
            <a:extLst>
              <a:ext uri="{FF2B5EF4-FFF2-40B4-BE49-F238E27FC236}">
                <a16:creationId xmlns:a16="http://schemas.microsoft.com/office/drawing/2014/main" id="{2727044C-2E24-BF6D-651B-B718B6EF5AD7}"/>
              </a:ext>
            </a:extLst>
          </p:cNvPr>
          <p:cNvSpPr txBox="1">
            <a:spLocks noChangeArrowheads="1"/>
          </p:cNvSpPr>
          <p:nvPr/>
        </p:nvSpPr>
        <p:spPr bwMode="auto">
          <a:xfrm>
            <a:off x="2133600" y="3048000"/>
            <a:ext cx="590550"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Sep 5 15 2024</a:t>
            </a:r>
          </a:p>
        </p:txBody>
      </p:sp>
      <p:sp>
        <p:nvSpPr>
          <p:cNvPr id="48" name="Text Box 22">
            <a:extLst>
              <a:ext uri="{FF2B5EF4-FFF2-40B4-BE49-F238E27FC236}">
                <a16:creationId xmlns:a16="http://schemas.microsoft.com/office/drawing/2014/main" id="{843E3FA4-DEDC-B3DE-0A70-642A600F96C0}"/>
              </a:ext>
            </a:extLst>
          </p:cNvPr>
          <p:cNvSpPr txBox="1">
            <a:spLocks noChangeArrowheads="1"/>
          </p:cNvSpPr>
          <p:nvPr/>
        </p:nvSpPr>
        <p:spPr bwMode="auto">
          <a:xfrm>
            <a:off x="1066800" y="5026758"/>
            <a:ext cx="1600200" cy="461665"/>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New RFA Form Creation / Development</a:t>
            </a:r>
          </a:p>
          <a:p>
            <a:pPr fontAlgn="base">
              <a:spcBef>
                <a:spcPct val="0"/>
              </a:spcBef>
              <a:spcAft>
                <a:spcPct val="0"/>
              </a:spcAft>
              <a:defRPr/>
            </a:pPr>
            <a:endParaRPr lang="en-US" sz="750" b="1">
              <a:solidFill>
                <a:srgbClr val="000000"/>
              </a:solidFill>
              <a:latin typeface="Tahoma"/>
              <a:cs typeface="Arial" charset="0"/>
            </a:endParaRPr>
          </a:p>
        </p:txBody>
      </p:sp>
      <p:cxnSp>
        <p:nvCxnSpPr>
          <p:cNvPr id="64" name="Straight Arrow Connector 63">
            <a:extLst>
              <a:ext uri="{FF2B5EF4-FFF2-40B4-BE49-F238E27FC236}">
                <a16:creationId xmlns:a16="http://schemas.microsoft.com/office/drawing/2014/main" id="{109D2DFA-8096-5596-1680-7963F0149E92}"/>
              </a:ext>
            </a:extLst>
          </p:cNvPr>
          <p:cNvCxnSpPr>
            <a:cxnSpLocks/>
          </p:cNvCxnSpPr>
          <p:nvPr/>
        </p:nvCxnSpPr>
        <p:spPr>
          <a:xfrm flipV="1">
            <a:off x="5333995" y="4946463"/>
            <a:ext cx="3505205" cy="6536"/>
          </a:xfrm>
          <a:prstGeom prst="straightConnector1">
            <a:avLst/>
          </a:prstGeom>
          <a:ln w="38100" cmpd="sng">
            <a:solidFill>
              <a:srgbClr val="FFC000"/>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65" name="Text Box 22">
            <a:extLst>
              <a:ext uri="{FF2B5EF4-FFF2-40B4-BE49-F238E27FC236}">
                <a16:creationId xmlns:a16="http://schemas.microsoft.com/office/drawing/2014/main" id="{A6A8FEC2-AAFC-F5A5-E97A-B08A7D1F7DDA}"/>
              </a:ext>
            </a:extLst>
          </p:cNvPr>
          <p:cNvSpPr txBox="1">
            <a:spLocks noChangeArrowheads="1"/>
          </p:cNvSpPr>
          <p:nvPr/>
        </p:nvSpPr>
        <p:spPr bwMode="auto">
          <a:xfrm>
            <a:off x="5257799" y="5033295"/>
            <a:ext cx="2542113" cy="715581"/>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Start of New RFA Form. Continue to refine RFA Form Process</a:t>
            </a:r>
          </a:p>
          <a:p>
            <a:pPr fontAlgn="base">
              <a:spcBef>
                <a:spcPct val="0"/>
              </a:spcBef>
              <a:spcAft>
                <a:spcPct val="0"/>
              </a:spcAft>
              <a:defRPr/>
            </a:pPr>
            <a:r>
              <a:rPr lang="en-US" sz="825" b="1">
                <a:solidFill>
                  <a:srgbClr val="000000"/>
                </a:solidFill>
                <a:latin typeface="Tahoma"/>
                <a:cs typeface="Arial" charset="0"/>
              </a:rPr>
              <a:t>Explore other alternatives such as apps/online platform</a:t>
            </a:r>
          </a:p>
          <a:p>
            <a:pPr fontAlgn="base">
              <a:spcBef>
                <a:spcPct val="0"/>
              </a:spcBef>
              <a:spcAft>
                <a:spcPct val="0"/>
              </a:spcAft>
              <a:defRPr/>
            </a:pPr>
            <a:endParaRPr lang="en-US" sz="750" b="1">
              <a:solidFill>
                <a:srgbClr val="000000"/>
              </a:solidFill>
              <a:latin typeface="Tahoma"/>
              <a:cs typeface="Arial" charset="0"/>
            </a:endParaRPr>
          </a:p>
        </p:txBody>
      </p:sp>
      <p:sp>
        <p:nvSpPr>
          <p:cNvPr id="70" name="Line 15">
            <a:extLst>
              <a:ext uri="{FF2B5EF4-FFF2-40B4-BE49-F238E27FC236}">
                <a16:creationId xmlns:a16="http://schemas.microsoft.com/office/drawing/2014/main" id="{AD3F51AC-C4B6-EA10-7F8A-E4D9FE854927}"/>
              </a:ext>
            </a:extLst>
          </p:cNvPr>
          <p:cNvSpPr>
            <a:spLocks noChangeShapeType="1"/>
          </p:cNvSpPr>
          <p:nvPr/>
        </p:nvSpPr>
        <p:spPr bwMode="auto">
          <a:xfrm>
            <a:off x="3029843" y="3622272"/>
            <a:ext cx="14866" cy="1635526"/>
          </a:xfrm>
          <a:prstGeom prst="line">
            <a:avLst/>
          </a:prstGeom>
          <a:noFill/>
          <a:ln w="28575">
            <a:solidFill>
              <a:schemeClr val="tx1"/>
            </a:solidFill>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71" name="Text Box 16">
            <a:extLst>
              <a:ext uri="{FF2B5EF4-FFF2-40B4-BE49-F238E27FC236}">
                <a16:creationId xmlns:a16="http://schemas.microsoft.com/office/drawing/2014/main" id="{A567A947-72E5-8BD3-873C-299E53D76037}"/>
              </a:ext>
            </a:extLst>
          </p:cNvPr>
          <p:cNvSpPr txBox="1">
            <a:spLocks noChangeArrowheads="1"/>
          </p:cNvSpPr>
          <p:nvPr/>
        </p:nvSpPr>
        <p:spPr bwMode="auto">
          <a:xfrm>
            <a:off x="2799693" y="3048000"/>
            <a:ext cx="590550"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July 2025</a:t>
            </a:r>
          </a:p>
        </p:txBody>
      </p:sp>
      <p:cxnSp>
        <p:nvCxnSpPr>
          <p:cNvPr id="44" name="Straight Arrow Connector 43">
            <a:extLst>
              <a:ext uri="{FF2B5EF4-FFF2-40B4-BE49-F238E27FC236}">
                <a16:creationId xmlns:a16="http://schemas.microsoft.com/office/drawing/2014/main" id="{CB8B4391-40A2-7F36-821E-D783D3CC552B}"/>
              </a:ext>
            </a:extLst>
          </p:cNvPr>
          <p:cNvCxnSpPr>
            <a:cxnSpLocks/>
          </p:cNvCxnSpPr>
          <p:nvPr/>
        </p:nvCxnSpPr>
        <p:spPr>
          <a:xfrm>
            <a:off x="1191567" y="4946463"/>
            <a:ext cx="1828800" cy="0"/>
          </a:xfrm>
          <a:prstGeom prst="straightConnector1">
            <a:avLst/>
          </a:prstGeom>
          <a:ln w="38100" cmpd="sng">
            <a:solidFill>
              <a:srgbClr val="FFC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72" name="Text Box 22">
            <a:extLst>
              <a:ext uri="{FF2B5EF4-FFF2-40B4-BE49-F238E27FC236}">
                <a16:creationId xmlns:a16="http://schemas.microsoft.com/office/drawing/2014/main" id="{A376CC79-081D-F616-D3FF-B85FD563686C}"/>
              </a:ext>
            </a:extLst>
          </p:cNvPr>
          <p:cNvSpPr txBox="1">
            <a:spLocks noChangeArrowheads="1"/>
          </p:cNvSpPr>
          <p:nvPr/>
        </p:nvSpPr>
        <p:spPr bwMode="auto">
          <a:xfrm>
            <a:off x="2551832" y="5271330"/>
            <a:ext cx="1418155" cy="969496"/>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Finalize New RFA Form Spreadsheet &amp; Training</a:t>
            </a:r>
          </a:p>
          <a:p>
            <a:pPr>
              <a:defRPr/>
            </a:pPr>
            <a:r>
              <a:rPr lang="en-US" sz="825" b="1">
                <a:solidFill>
                  <a:srgbClr val="000000"/>
                </a:solidFill>
                <a:latin typeface="Tahoma"/>
                <a:cs typeface="Arial" charset="0"/>
              </a:rPr>
              <a:t>Help from industry partners/organizations</a:t>
            </a:r>
          </a:p>
          <a:p>
            <a:pPr fontAlgn="base">
              <a:spcBef>
                <a:spcPct val="0"/>
              </a:spcBef>
              <a:spcAft>
                <a:spcPct val="0"/>
              </a:spcAft>
              <a:defRPr/>
            </a:pPr>
            <a:endParaRPr lang="en-US" sz="825" b="1">
              <a:solidFill>
                <a:srgbClr val="000000"/>
              </a:solidFill>
              <a:latin typeface="Tahoma"/>
              <a:cs typeface="Arial" charset="0"/>
            </a:endParaRPr>
          </a:p>
          <a:p>
            <a:pPr fontAlgn="base">
              <a:spcBef>
                <a:spcPct val="0"/>
              </a:spcBef>
              <a:spcAft>
                <a:spcPct val="0"/>
              </a:spcAft>
              <a:defRPr/>
            </a:pPr>
            <a:endParaRPr lang="en-US" sz="750" b="1">
              <a:solidFill>
                <a:srgbClr val="000000"/>
              </a:solidFill>
              <a:latin typeface="Tahoma"/>
              <a:cs typeface="Arial" charset="0"/>
            </a:endParaRPr>
          </a:p>
        </p:txBody>
      </p:sp>
      <p:sp>
        <p:nvSpPr>
          <p:cNvPr id="75" name="Line 24">
            <a:extLst>
              <a:ext uri="{FF2B5EF4-FFF2-40B4-BE49-F238E27FC236}">
                <a16:creationId xmlns:a16="http://schemas.microsoft.com/office/drawing/2014/main" id="{669FF819-9C05-4E38-8575-2F6F5DE072CE}"/>
              </a:ext>
            </a:extLst>
          </p:cNvPr>
          <p:cNvSpPr>
            <a:spLocks noChangeShapeType="1"/>
          </p:cNvSpPr>
          <p:nvPr/>
        </p:nvSpPr>
        <p:spPr bwMode="auto">
          <a:xfrm>
            <a:off x="7808234" y="3338071"/>
            <a:ext cx="0" cy="341709"/>
          </a:xfrm>
          <a:prstGeom prst="line">
            <a:avLst/>
          </a:prstGeom>
          <a:noFill/>
          <a:ln w="28575">
            <a:solidFill>
              <a:schemeClr val="tx1"/>
            </a:solidFill>
            <a:round/>
            <a:headEnd/>
            <a:tailEnd/>
          </a:ln>
        </p:spPr>
        <p:txBody>
          <a:bodyPr/>
          <a:lstStyle/>
          <a:p>
            <a:pPr fontAlgn="base">
              <a:spcBef>
                <a:spcPct val="0"/>
              </a:spcBef>
              <a:spcAft>
                <a:spcPct val="0"/>
              </a:spcAft>
              <a:defRPr/>
            </a:pPr>
            <a:endParaRPr lang="en-US" sz="1500">
              <a:solidFill>
                <a:srgbClr val="000000"/>
              </a:solidFill>
              <a:latin typeface="Tahoma"/>
              <a:cs typeface="Arial" charset="0"/>
            </a:endParaRPr>
          </a:p>
        </p:txBody>
      </p:sp>
      <p:sp>
        <p:nvSpPr>
          <p:cNvPr id="76" name="Text Box 25">
            <a:extLst>
              <a:ext uri="{FF2B5EF4-FFF2-40B4-BE49-F238E27FC236}">
                <a16:creationId xmlns:a16="http://schemas.microsoft.com/office/drawing/2014/main" id="{17EFBEEF-D80F-5D25-E591-A3CB53DDBB9E}"/>
              </a:ext>
            </a:extLst>
          </p:cNvPr>
          <p:cNvSpPr txBox="1">
            <a:spLocks noChangeArrowheads="1"/>
          </p:cNvSpPr>
          <p:nvPr/>
        </p:nvSpPr>
        <p:spPr bwMode="auto">
          <a:xfrm>
            <a:off x="7603447" y="2996361"/>
            <a:ext cx="548878" cy="323165"/>
          </a:xfrm>
          <a:prstGeom prst="rect">
            <a:avLst/>
          </a:prstGeom>
          <a:noFill/>
          <a:ln w="9525">
            <a:noFill/>
            <a:miter lim="800000"/>
            <a:headEnd/>
            <a:tailEnd/>
          </a:ln>
        </p:spPr>
        <p:txBody>
          <a:bodyPr>
            <a:spAutoFit/>
          </a:bodyPr>
          <a:lstStyle/>
          <a:p>
            <a:pPr fontAlgn="base">
              <a:spcBef>
                <a:spcPct val="0"/>
              </a:spcBef>
              <a:spcAft>
                <a:spcPct val="0"/>
              </a:spcAft>
              <a:defRPr/>
            </a:pPr>
            <a:r>
              <a:rPr lang="en-US" sz="750" b="1">
                <a:solidFill>
                  <a:srgbClr val="000000"/>
                </a:solidFill>
                <a:latin typeface="Tahoma"/>
                <a:cs typeface="Arial" charset="0"/>
              </a:rPr>
              <a:t>Dec 2030</a:t>
            </a:r>
          </a:p>
        </p:txBody>
      </p:sp>
      <p:sp>
        <p:nvSpPr>
          <p:cNvPr id="77" name="Text Box 62">
            <a:extLst>
              <a:ext uri="{FF2B5EF4-FFF2-40B4-BE49-F238E27FC236}">
                <a16:creationId xmlns:a16="http://schemas.microsoft.com/office/drawing/2014/main" id="{E181DF07-5F89-90C7-441C-17E471498419}"/>
              </a:ext>
            </a:extLst>
          </p:cNvPr>
          <p:cNvSpPr txBox="1">
            <a:spLocks noChangeArrowheads="1"/>
          </p:cNvSpPr>
          <p:nvPr/>
        </p:nvSpPr>
        <p:spPr bwMode="auto">
          <a:xfrm>
            <a:off x="7581558" y="3678704"/>
            <a:ext cx="648042" cy="842538"/>
          </a:xfrm>
          <a:prstGeom prst="rect">
            <a:avLst/>
          </a:prstGeom>
          <a:noFill/>
          <a:ln w="9525">
            <a:noFill/>
            <a:miter lim="800000"/>
            <a:headEnd/>
            <a:tailEnd/>
          </a:ln>
        </p:spPr>
        <p:txBody>
          <a:bodyPr wrap="square">
            <a:spAutoFit/>
          </a:bodyPr>
          <a:lstStyle/>
          <a:p>
            <a:pPr fontAlgn="base">
              <a:spcBef>
                <a:spcPct val="0"/>
              </a:spcBef>
              <a:spcAft>
                <a:spcPct val="0"/>
              </a:spcAft>
              <a:defRPr/>
            </a:pPr>
            <a:r>
              <a:rPr lang="en-US" sz="825" b="1">
                <a:solidFill>
                  <a:srgbClr val="000000"/>
                </a:solidFill>
                <a:latin typeface="Tahoma"/>
                <a:cs typeface="Arial" charset="0"/>
              </a:rPr>
              <a:t>MMA Agreement ends Dec 31, 2030</a:t>
            </a:r>
          </a:p>
          <a:p>
            <a:pPr fontAlgn="base">
              <a:spcBef>
                <a:spcPct val="0"/>
              </a:spcBef>
              <a:spcAft>
                <a:spcPct val="0"/>
              </a:spcAft>
              <a:defRPr/>
            </a:pPr>
            <a:endParaRPr lang="en-US" sz="750" b="1">
              <a:solidFill>
                <a:srgbClr val="000000"/>
              </a:solidFill>
              <a:latin typeface="Tahoma"/>
              <a:cs typeface="Arial" charset="0"/>
            </a:endParaRPr>
          </a:p>
        </p:txBody>
      </p:sp>
      <p:sp>
        <p:nvSpPr>
          <p:cNvPr id="78" name="Text Box 19">
            <a:extLst>
              <a:ext uri="{FF2B5EF4-FFF2-40B4-BE49-F238E27FC236}">
                <a16:creationId xmlns:a16="http://schemas.microsoft.com/office/drawing/2014/main" id="{2B4178DA-F57B-32A3-C8BF-9E3BA959CA28}"/>
              </a:ext>
            </a:extLst>
          </p:cNvPr>
          <p:cNvSpPr txBox="1">
            <a:spLocks noChangeArrowheads="1"/>
          </p:cNvSpPr>
          <p:nvPr/>
        </p:nvSpPr>
        <p:spPr bwMode="auto">
          <a:xfrm>
            <a:off x="2057400" y="3293590"/>
            <a:ext cx="1768475" cy="369332"/>
          </a:xfrm>
          <a:prstGeom prst="rect">
            <a:avLst/>
          </a:prstGeom>
          <a:noFill/>
          <a:ln w="9525">
            <a:noFill/>
            <a:miter lim="800000"/>
            <a:headEnd/>
            <a:tailEnd/>
          </a:ln>
        </p:spPr>
        <p:txBody>
          <a:bodyPr>
            <a:spAutoFit/>
          </a:bodyPr>
          <a:lstStyle/>
          <a:p>
            <a:pPr algn="ctr" fontAlgn="base">
              <a:spcBef>
                <a:spcPct val="0"/>
              </a:spcBef>
              <a:spcAft>
                <a:spcPct val="0"/>
              </a:spcAft>
              <a:defRPr/>
            </a:pPr>
            <a:r>
              <a:rPr lang="en-US" sz="900" b="1" i="1">
                <a:solidFill>
                  <a:srgbClr val="0070C0"/>
                </a:solidFill>
                <a:latin typeface="Tahoma"/>
                <a:cs typeface="Arial" charset="0"/>
              </a:rPr>
              <a:t>(5 yr  Implementation</a:t>
            </a:r>
          </a:p>
          <a:p>
            <a:pPr algn="ctr" fontAlgn="base">
              <a:spcBef>
                <a:spcPct val="0"/>
              </a:spcBef>
              <a:spcAft>
                <a:spcPct val="0"/>
              </a:spcAft>
              <a:defRPr/>
            </a:pPr>
            <a:r>
              <a:rPr lang="en-US" sz="900" b="1" i="1">
                <a:solidFill>
                  <a:srgbClr val="0070C0"/>
                </a:solidFill>
                <a:latin typeface="Tahoma"/>
                <a:cs typeface="Arial" charset="0"/>
              </a:rPr>
              <a:t>Cycle)</a:t>
            </a:r>
          </a:p>
        </p:txBody>
      </p:sp>
      <p:sp>
        <p:nvSpPr>
          <p:cNvPr id="80" name="Text Box 19">
            <a:extLst>
              <a:ext uri="{FF2B5EF4-FFF2-40B4-BE49-F238E27FC236}">
                <a16:creationId xmlns:a16="http://schemas.microsoft.com/office/drawing/2014/main" id="{DC98DBA5-D66F-90F5-C055-F957EC51A6D7}"/>
              </a:ext>
            </a:extLst>
          </p:cNvPr>
          <p:cNvSpPr txBox="1">
            <a:spLocks noChangeArrowheads="1"/>
          </p:cNvSpPr>
          <p:nvPr/>
        </p:nvSpPr>
        <p:spPr bwMode="auto">
          <a:xfrm>
            <a:off x="6019800" y="3292193"/>
            <a:ext cx="1768475" cy="369332"/>
          </a:xfrm>
          <a:prstGeom prst="rect">
            <a:avLst/>
          </a:prstGeom>
          <a:noFill/>
          <a:ln w="9525">
            <a:noFill/>
            <a:miter lim="800000"/>
            <a:headEnd/>
            <a:tailEnd/>
          </a:ln>
        </p:spPr>
        <p:txBody>
          <a:bodyPr>
            <a:spAutoFit/>
          </a:bodyPr>
          <a:lstStyle/>
          <a:p>
            <a:pPr algn="ctr" fontAlgn="base">
              <a:spcBef>
                <a:spcPct val="0"/>
              </a:spcBef>
              <a:spcAft>
                <a:spcPct val="0"/>
              </a:spcAft>
              <a:defRPr/>
            </a:pPr>
            <a:r>
              <a:rPr lang="en-US" sz="900" b="1" i="1">
                <a:solidFill>
                  <a:srgbClr val="0070C0"/>
                </a:solidFill>
                <a:latin typeface="Tahoma"/>
                <a:cs typeface="Arial" charset="0"/>
              </a:rPr>
              <a:t>(5 yr Implementation</a:t>
            </a:r>
          </a:p>
          <a:p>
            <a:pPr algn="ctr" fontAlgn="base">
              <a:spcBef>
                <a:spcPct val="0"/>
              </a:spcBef>
              <a:spcAft>
                <a:spcPct val="0"/>
              </a:spcAft>
              <a:defRPr/>
            </a:pPr>
            <a:r>
              <a:rPr lang="en-US" sz="900" b="1" i="1">
                <a:solidFill>
                  <a:srgbClr val="0070C0"/>
                </a:solidFill>
                <a:latin typeface="Tahoma"/>
                <a:cs typeface="Arial" charset="0"/>
              </a:rPr>
              <a:t>Cycle)</a:t>
            </a:r>
          </a:p>
        </p:txBody>
      </p:sp>
    </p:spTree>
    <p:extLst>
      <p:ext uri="{BB962C8B-B14F-4D97-AF65-F5344CB8AC3E}">
        <p14:creationId xmlns:p14="http://schemas.microsoft.com/office/powerpoint/2010/main" val="39267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18B40296-68A8-4B30-B07E-D9F2CC898991}"/>
              </a:ext>
            </a:extLst>
          </p:cNvPr>
          <p:cNvSpPr>
            <a:spLocks noChangeArrowheads="1"/>
          </p:cNvSpPr>
          <p:nvPr/>
        </p:nvSpPr>
        <p:spPr bwMode="auto">
          <a:xfrm>
            <a:off x="22098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FontTx/>
              <a:buNone/>
            </a:pPr>
            <a:r>
              <a:rPr lang="en-US" altLang="en-US">
                <a:solidFill>
                  <a:schemeClr val="bg1"/>
                </a:solidFill>
                <a:latin typeface="+mn-lt"/>
                <a:ea typeface="+mj-ea"/>
                <a:cs typeface="+mj-cs"/>
              </a:rPr>
              <a:t>How to get Mutual Aid Documents</a:t>
            </a:r>
          </a:p>
        </p:txBody>
      </p:sp>
      <p:sp>
        <p:nvSpPr>
          <p:cNvPr id="3" name="TextBox 5">
            <a:extLst>
              <a:ext uri="{FF2B5EF4-FFF2-40B4-BE49-F238E27FC236}">
                <a16:creationId xmlns:a16="http://schemas.microsoft.com/office/drawing/2014/main" id="{8D6470F7-B2AA-4D56-2E30-91B125AF9A60}"/>
              </a:ext>
            </a:extLst>
          </p:cNvPr>
          <p:cNvSpPr txBox="1">
            <a:spLocks noChangeArrowheads="1"/>
          </p:cNvSpPr>
          <p:nvPr/>
        </p:nvSpPr>
        <p:spPr bwMode="auto">
          <a:xfrm>
            <a:off x="290097" y="1447800"/>
            <a:ext cx="85638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None/>
              <a:defRPr/>
            </a:pPr>
            <a:r>
              <a:rPr lang="en-US" altLang="en-US" sz="2800" b="1">
                <a:latin typeface="+mn-lt"/>
                <a:ea typeface="Verdana" panose="020B0604030504040204" pitchFamily="34" charset="0"/>
              </a:rPr>
              <a:t>AGA Website: </a:t>
            </a:r>
            <a:r>
              <a:rPr lang="en-US" altLang="en-US" sz="2800" b="1">
                <a:latin typeface="+mn-lt"/>
                <a:ea typeface="Verdana" panose="020B0604030504040204" pitchFamily="34" charset="0"/>
                <a:hlinkClick r:id="rId3"/>
              </a:rPr>
              <a:t>Emergency Planning Resource Center </a:t>
            </a:r>
            <a:endParaRPr lang="en-US" altLang="en-US" sz="2800" b="1">
              <a:latin typeface="+mn-lt"/>
              <a:ea typeface="Verdana" panose="020B0604030504040204" pitchFamily="34" charset="0"/>
            </a:endParaRPr>
          </a:p>
        </p:txBody>
      </p:sp>
      <p:sp>
        <p:nvSpPr>
          <p:cNvPr id="4" name="TextBox 5">
            <a:extLst>
              <a:ext uri="{FF2B5EF4-FFF2-40B4-BE49-F238E27FC236}">
                <a16:creationId xmlns:a16="http://schemas.microsoft.com/office/drawing/2014/main" id="{DD8C83F5-45AB-A4C4-4DA5-FE4F4E94C74C}"/>
              </a:ext>
            </a:extLst>
          </p:cNvPr>
          <p:cNvSpPr txBox="1">
            <a:spLocks noChangeArrowheads="1"/>
          </p:cNvSpPr>
          <p:nvPr/>
        </p:nvSpPr>
        <p:spPr bwMode="auto">
          <a:xfrm>
            <a:off x="290096" y="2427086"/>
            <a:ext cx="856380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342900" indent="-342900" eaLnBrk="1" hangingPunct="1">
              <a:spcBef>
                <a:spcPct val="0"/>
              </a:spcBef>
              <a:defRPr/>
            </a:pPr>
            <a:r>
              <a:rPr lang="en-US" altLang="en-US" sz="2400" b="1">
                <a:latin typeface="+mn-lt"/>
                <a:ea typeface="Verdana" panose="020B0604030504040204" pitchFamily="34" charset="0"/>
              </a:rPr>
              <a:t>Natural Gas Industry’s National Mutual Aid Agreement</a:t>
            </a:r>
          </a:p>
          <a:p>
            <a:pPr marL="342900" indent="-342900" eaLnBrk="1" hangingPunct="1">
              <a:spcBef>
                <a:spcPct val="0"/>
              </a:spcBef>
              <a:defRPr/>
            </a:pPr>
            <a:r>
              <a:rPr lang="en-US" altLang="en-US" sz="2400" b="1">
                <a:latin typeface="+mn-lt"/>
                <a:ea typeface="Verdana" panose="020B0604030504040204" pitchFamily="34" charset="0"/>
              </a:rPr>
              <a:t>Request for Assistance Form (RFA)</a:t>
            </a:r>
          </a:p>
          <a:p>
            <a:pPr marL="342900" indent="-342900" eaLnBrk="1" hangingPunct="1">
              <a:spcBef>
                <a:spcPct val="0"/>
              </a:spcBef>
              <a:defRPr/>
            </a:pPr>
            <a:r>
              <a:rPr lang="en-US" altLang="en-US" sz="2400" b="1">
                <a:latin typeface="+mn-lt"/>
                <a:ea typeface="Verdana" panose="020B0604030504040204" pitchFamily="34" charset="0"/>
              </a:rPr>
              <a:t>Master Compile RFA Spreadsheet</a:t>
            </a:r>
          </a:p>
          <a:p>
            <a:pPr marL="342900" indent="-342900" eaLnBrk="1" hangingPunct="1">
              <a:spcBef>
                <a:spcPct val="0"/>
              </a:spcBef>
              <a:defRPr/>
            </a:pPr>
            <a:r>
              <a:rPr lang="en-US" altLang="en-US" sz="2400" b="1">
                <a:latin typeface="+mn-lt"/>
                <a:ea typeface="Verdana" panose="020B0604030504040204" pitchFamily="34" charset="0"/>
              </a:rPr>
              <a:t>RFA Training Power Point</a:t>
            </a:r>
          </a:p>
          <a:p>
            <a:pPr marL="342900" indent="-342900" eaLnBrk="1" hangingPunct="1">
              <a:spcBef>
                <a:spcPct val="0"/>
              </a:spcBef>
              <a:defRPr/>
            </a:pPr>
            <a:r>
              <a:rPr lang="en-US" altLang="en-US" sz="2400" b="1">
                <a:latin typeface="+mn-lt"/>
                <a:ea typeface="Verdana" panose="020B0604030504040204" pitchFamily="34" charset="0"/>
              </a:rPr>
              <a:t>Mutual Aid Database</a:t>
            </a:r>
          </a:p>
          <a:p>
            <a:pPr eaLnBrk="1" hangingPunct="1">
              <a:spcBef>
                <a:spcPct val="0"/>
              </a:spcBef>
              <a:buNone/>
              <a:defRPr/>
            </a:pPr>
            <a:endParaRPr lang="en-US" altLang="en-US" sz="2400" b="1">
              <a:latin typeface="+mn-lt"/>
              <a:ea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FFA62FD2-2C7D-40B7-BC8F-73059FAE8A31}"/>
              </a:ext>
            </a:extLst>
          </p:cNvPr>
          <p:cNvSpPr>
            <a:spLocks noChangeArrowheads="1"/>
          </p:cNvSpPr>
          <p:nvPr/>
        </p:nvSpPr>
        <p:spPr bwMode="auto">
          <a:xfrm>
            <a:off x="2133600" y="152400"/>
            <a:ext cx="76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bg1"/>
                </a:solidFill>
              </a:rPr>
              <a:t>Process to Use New RFA Form</a:t>
            </a:r>
          </a:p>
        </p:txBody>
      </p:sp>
      <p:sp>
        <p:nvSpPr>
          <p:cNvPr id="3" name="TextBox 5">
            <a:extLst>
              <a:ext uri="{FF2B5EF4-FFF2-40B4-BE49-F238E27FC236}">
                <a16:creationId xmlns:a16="http://schemas.microsoft.com/office/drawing/2014/main" id="{C12E9CDF-FEC1-3983-C6A9-C6CBF181F774}"/>
              </a:ext>
            </a:extLst>
          </p:cNvPr>
          <p:cNvSpPr txBox="1">
            <a:spLocks noChangeArrowheads="1"/>
          </p:cNvSpPr>
          <p:nvPr/>
        </p:nvSpPr>
        <p:spPr bwMode="auto">
          <a:xfrm>
            <a:off x="183148" y="1447800"/>
            <a:ext cx="877770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marL="457200" indent="-457200" eaLnBrk="1" hangingPunct="1">
              <a:spcBef>
                <a:spcPct val="0"/>
              </a:spcBef>
              <a:defRPr/>
            </a:pPr>
            <a:r>
              <a:rPr lang="en-US" altLang="en-US" sz="2400" b="1">
                <a:latin typeface="+mn-lt"/>
                <a:ea typeface="Verdana" panose="020B0604030504040204" pitchFamily="34" charset="0"/>
                <a:cs typeface="Verdana" panose="020B0604030504040204" pitchFamily="34" charset="0"/>
              </a:rPr>
              <a:t>A Large Event/Incident Occurs</a:t>
            </a:r>
          </a:p>
          <a:p>
            <a:pPr marL="457200" indent="-457200" eaLnBrk="1" hangingPunct="1">
              <a:spcBef>
                <a:spcPct val="0"/>
              </a:spcBef>
              <a:defRPr/>
            </a:pPr>
            <a:r>
              <a:rPr lang="en-US" altLang="en-US" sz="2400" b="1">
                <a:latin typeface="+mn-lt"/>
                <a:ea typeface="Verdana" panose="020B0604030504040204" pitchFamily="34" charset="0"/>
                <a:cs typeface="Verdana" panose="020B0604030504040204" pitchFamily="34" charset="0"/>
              </a:rPr>
              <a:t>Operator exhausts all internal/contractor support and determines they will need outside operators to help in responding/restoring service in a timeframe needed.</a:t>
            </a:r>
          </a:p>
          <a:p>
            <a:pPr marL="457200" indent="-457200" eaLnBrk="1" hangingPunct="1">
              <a:spcBef>
                <a:spcPct val="0"/>
              </a:spcBef>
              <a:defRPr/>
            </a:pPr>
            <a:r>
              <a:rPr lang="en-US" altLang="en-US" sz="2400" b="1">
                <a:latin typeface="+mn-lt"/>
                <a:ea typeface="Verdana" panose="020B0604030504040204" pitchFamily="34" charset="0"/>
              </a:rPr>
              <a:t>Operator will determine what OQ tasks and peripheral needs that will be needed to complete the restoration process. </a:t>
            </a:r>
          </a:p>
          <a:p>
            <a:pPr marL="457200" indent="-457200" eaLnBrk="1" hangingPunct="1">
              <a:spcBef>
                <a:spcPct val="0"/>
              </a:spcBef>
              <a:defRPr/>
            </a:pPr>
            <a:r>
              <a:rPr lang="en-US" altLang="en-US" sz="2400" b="1">
                <a:latin typeface="+mn-lt"/>
                <a:ea typeface="Verdana" panose="020B0604030504040204" pitchFamily="34" charset="0"/>
              </a:rPr>
              <a:t>That can be determined using internal personnel/processes of the Operator or if it is shutdown/relight there is a new tool in RFA spreadsheet to get an estimate of manpower.</a:t>
            </a:r>
          </a:p>
        </p:txBody>
      </p:sp>
    </p:spTree>
    <p:extLst>
      <p:ext uri="{BB962C8B-B14F-4D97-AF65-F5344CB8AC3E}">
        <p14:creationId xmlns:p14="http://schemas.microsoft.com/office/powerpoint/2010/main" val="95721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8C760-AAB0-4081-1FC8-09368BF50644}"/>
            </a:ext>
          </a:extLst>
        </p:cNvPr>
        <p:cNvGrpSpPr/>
        <p:nvPr/>
      </p:nvGrpSpPr>
      <p:grpSpPr>
        <a:xfrm>
          <a:off x="0" y="0"/>
          <a:ext cx="0" cy="0"/>
          <a:chOff x="0" y="0"/>
          <a:chExt cx="0" cy="0"/>
        </a:xfrm>
      </p:grpSpPr>
      <p:pic>
        <p:nvPicPr>
          <p:cNvPr id="7" name="Picture 6" descr="A blue circle with a white paper with lines on it&#10;&#10;AI-generated content may be incorrect.">
            <a:extLst>
              <a:ext uri="{FF2B5EF4-FFF2-40B4-BE49-F238E27FC236}">
                <a16:creationId xmlns:a16="http://schemas.microsoft.com/office/drawing/2014/main" id="{968D83CB-EC53-E19B-9281-0933C2D95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4167188"/>
            <a:ext cx="709612" cy="709612"/>
          </a:xfrm>
          <a:prstGeom prst="rect">
            <a:avLst/>
          </a:prstGeom>
        </p:spPr>
      </p:pic>
      <p:pic>
        <p:nvPicPr>
          <p:cNvPr id="9" name="Picture 8" descr="A blue circle with a white paper with lines on it&#10;&#10;AI-generated content may be incorrect.">
            <a:extLst>
              <a:ext uri="{FF2B5EF4-FFF2-40B4-BE49-F238E27FC236}">
                <a16:creationId xmlns:a16="http://schemas.microsoft.com/office/drawing/2014/main" id="{EF71E599-F4AF-F324-2E7F-37F9133DB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4014788"/>
            <a:ext cx="709612" cy="709612"/>
          </a:xfrm>
          <a:prstGeom prst="rect">
            <a:avLst/>
          </a:prstGeom>
        </p:spPr>
      </p:pic>
      <p:pic>
        <p:nvPicPr>
          <p:cNvPr id="3" name="Picture 2" descr="A blue circle with a white paper with lines on it&#10;&#10;AI-generated content may be incorrect.">
            <a:extLst>
              <a:ext uri="{FF2B5EF4-FFF2-40B4-BE49-F238E27FC236}">
                <a16:creationId xmlns:a16="http://schemas.microsoft.com/office/drawing/2014/main" id="{6B5A2F37-0E07-9CF0-2252-4A5CC6E74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061725"/>
            <a:ext cx="709612" cy="709612"/>
          </a:xfrm>
          <a:prstGeom prst="rect">
            <a:avLst/>
          </a:prstGeom>
        </p:spPr>
      </p:pic>
      <p:sp>
        <p:nvSpPr>
          <p:cNvPr id="11267" name="Rectangle 2">
            <a:extLst>
              <a:ext uri="{FF2B5EF4-FFF2-40B4-BE49-F238E27FC236}">
                <a16:creationId xmlns:a16="http://schemas.microsoft.com/office/drawing/2014/main" id="{2DEF7581-C931-14B7-4BA0-16E18A2A8A64}"/>
              </a:ext>
            </a:extLst>
          </p:cNvPr>
          <p:cNvSpPr>
            <a:spLocks noChangeArrowheads="1"/>
          </p:cNvSpPr>
          <p:nvPr/>
        </p:nvSpPr>
        <p:spPr bwMode="auto">
          <a:xfrm>
            <a:off x="2070969" y="181579"/>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Process to Use New RFA Form Request</a:t>
            </a:r>
          </a:p>
        </p:txBody>
      </p:sp>
      <p:grpSp>
        <p:nvGrpSpPr>
          <p:cNvPr id="17" name="Group 16">
            <a:extLst>
              <a:ext uri="{FF2B5EF4-FFF2-40B4-BE49-F238E27FC236}">
                <a16:creationId xmlns:a16="http://schemas.microsoft.com/office/drawing/2014/main" id="{22CD7555-4040-9628-74BA-C78097259462}"/>
              </a:ext>
            </a:extLst>
          </p:cNvPr>
          <p:cNvGrpSpPr/>
          <p:nvPr/>
        </p:nvGrpSpPr>
        <p:grpSpPr>
          <a:xfrm>
            <a:off x="609600" y="1781175"/>
            <a:ext cx="1714838" cy="1038225"/>
            <a:chOff x="294011" y="1752600"/>
            <a:chExt cx="1714838" cy="1038225"/>
          </a:xfrm>
        </p:grpSpPr>
        <p:pic>
          <p:nvPicPr>
            <p:cNvPr id="4" name="Picture 3" descr="A cityscape and trees on a piece of land&#10;&#10;AI-generated content may be incorrect.">
              <a:extLst>
                <a:ext uri="{FF2B5EF4-FFF2-40B4-BE49-F238E27FC236}">
                  <a16:creationId xmlns:a16="http://schemas.microsoft.com/office/drawing/2014/main" id="{C33B2B61-536E-2FCB-4D5A-E15FC4504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752600"/>
              <a:ext cx="1510146" cy="1038225"/>
            </a:xfrm>
            <a:prstGeom prst="rect">
              <a:avLst/>
            </a:prstGeom>
          </p:spPr>
        </p:pic>
        <p:sp>
          <p:nvSpPr>
            <p:cNvPr id="5" name="TextBox 4">
              <a:extLst>
                <a:ext uri="{FF2B5EF4-FFF2-40B4-BE49-F238E27FC236}">
                  <a16:creationId xmlns:a16="http://schemas.microsoft.com/office/drawing/2014/main" id="{B8A46640-CDCE-F693-F284-B47EB3DF12D2}"/>
                </a:ext>
              </a:extLst>
            </p:cNvPr>
            <p:cNvSpPr txBox="1"/>
            <p:nvPr/>
          </p:nvSpPr>
          <p:spPr>
            <a:xfrm>
              <a:off x="294011" y="2480109"/>
              <a:ext cx="1714838" cy="261610"/>
            </a:xfrm>
            <a:prstGeom prst="rect">
              <a:avLst/>
            </a:prstGeom>
            <a:noFill/>
          </p:spPr>
          <p:txBody>
            <a:bodyPr wrap="square" rtlCol="0">
              <a:spAutoFit/>
            </a:bodyPr>
            <a:lstStyle/>
            <a:p>
              <a:r>
                <a:rPr lang="en-US" sz="1100" b="1">
                  <a:solidFill>
                    <a:srgbClr val="C00000"/>
                  </a:solidFill>
                </a:rPr>
                <a:t>Large Incident/Event</a:t>
              </a:r>
            </a:p>
          </p:txBody>
        </p:sp>
      </p:grpSp>
      <p:grpSp>
        <p:nvGrpSpPr>
          <p:cNvPr id="19" name="Group 18">
            <a:extLst>
              <a:ext uri="{FF2B5EF4-FFF2-40B4-BE49-F238E27FC236}">
                <a16:creationId xmlns:a16="http://schemas.microsoft.com/office/drawing/2014/main" id="{D0177753-AEA9-433F-5DD1-0439E8AD45AE}"/>
              </a:ext>
            </a:extLst>
          </p:cNvPr>
          <p:cNvGrpSpPr/>
          <p:nvPr/>
        </p:nvGrpSpPr>
        <p:grpSpPr>
          <a:xfrm>
            <a:off x="3695517" y="1929446"/>
            <a:ext cx="965648" cy="1035125"/>
            <a:chOff x="3301552" y="1803385"/>
            <a:chExt cx="965648" cy="1035125"/>
          </a:xfrm>
        </p:grpSpPr>
        <p:pic>
          <p:nvPicPr>
            <p:cNvPr id="10" name="Picture 9" descr="A blue circle with a white paper with lines on it&#10;&#10;AI-generated content may be incorrect.">
              <a:extLst>
                <a:ext uri="{FF2B5EF4-FFF2-40B4-BE49-F238E27FC236}">
                  <a16:creationId xmlns:a16="http://schemas.microsoft.com/office/drawing/2014/main" id="{BFD5AAF1-7A76-3EF0-31F1-06C3B1F22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66" y="1803385"/>
              <a:ext cx="709612" cy="709612"/>
            </a:xfrm>
            <a:prstGeom prst="rect">
              <a:avLst/>
            </a:prstGeom>
          </p:spPr>
        </p:pic>
        <p:sp>
          <p:nvSpPr>
            <p:cNvPr id="11" name="TextBox 10">
              <a:extLst>
                <a:ext uri="{FF2B5EF4-FFF2-40B4-BE49-F238E27FC236}">
                  <a16:creationId xmlns:a16="http://schemas.microsoft.com/office/drawing/2014/main" id="{8EBEE00D-D01A-A83C-AD0F-CEFA79BD8317}"/>
                </a:ext>
              </a:extLst>
            </p:cNvPr>
            <p:cNvSpPr txBox="1"/>
            <p:nvPr/>
          </p:nvSpPr>
          <p:spPr>
            <a:xfrm>
              <a:off x="3301552" y="2438400"/>
              <a:ext cx="965648" cy="400110"/>
            </a:xfrm>
            <a:prstGeom prst="rect">
              <a:avLst/>
            </a:prstGeom>
            <a:noFill/>
          </p:spPr>
          <p:txBody>
            <a:bodyPr wrap="square" rtlCol="0">
              <a:spAutoFit/>
            </a:bodyPr>
            <a:lstStyle/>
            <a:p>
              <a:pPr algn="ctr"/>
              <a:r>
                <a:rPr lang="en-US" sz="1000" b="1"/>
                <a:t>RFA Form</a:t>
              </a:r>
            </a:p>
            <a:p>
              <a:pPr algn="ctr"/>
              <a:r>
                <a:rPr lang="en-US" sz="1000" b="1"/>
                <a:t>Spreadsheet</a:t>
              </a:r>
            </a:p>
          </p:txBody>
        </p:sp>
      </p:grpSp>
      <p:grpSp>
        <p:nvGrpSpPr>
          <p:cNvPr id="18" name="Group 17">
            <a:extLst>
              <a:ext uri="{FF2B5EF4-FFF2-40B4-BE49-F238E27FC236}">
                <a16:creationId xmlns:a16="http://schemas.microsoft.com/office/drawing/2014/main" id="{27AA5BBC-2800-7299-E56E-01C2B89C8C5F}"/>
              </a:ext>
            </a:extLst>
          </p:cNvPr>
          <p:cNvGrpSpPr/>
          <p:nvPr/>
        </p:nvGrpSpPr>
        <p:grpSpPr>
          <a:xfrm>
            <a:off x="2453915" y="1709894"/>
            <a:ext cx="1112854" cy="1299649"/>
            <a:chOff x="2059224" y="1709894"/>
            <a:chExt cx="1112854" cy="1299649"/>
          </a:xfrm>
        </p:grpSpPr>
        <p:sp>
          <p:nvSpPr>
            <p:cNvPr id="8" name="TextBox 7">
              <a:extLst>
                <a:ext uri="{FF2B5EF4-FFF2-40B4-BE49-F238E27FC236}">
                  <a16:creationId xmlns:a16="http://schemas.microsoft.com/office/drawing/2014/main" id="{98536C5F-87A0-443D-CD79-2A96EE4A6AE5}"/>
                </a:ext>
              </a:extLst>
            </p:cNvPr>
            <p:cNvSpPr txBox="1"/>
            <p:nvPr/>
          </p:nvSpPr>
          <p:spPr>
            <a:xfrm>
              <a:off x="2206430" y="2609433"/>
              <a:ext cx="965648" cy="400110"/>
            </a:xfrm>
            <a:prstGeom prst="rect">
              <a:avLst/>
            </a:prstGeom>
            <a:noFill/>
          </p:spPr>
          <p:txBody>
            <a:bodyPr wrap="square" rtlCol="0">
              <a:spAutoFit/>
            </a:bodyPr>
            <a:lstStyle/>
            <a:p>
              <a:pPr algn="ctr"/>
              <a:r>
                <a:rPr lang="en-US" sz="1000" b="1"/>
                <a:t>Requesting Operator</a:t>
              </a:r>
            </a:p>
          </p:txBody>
        </p:sp>
        <p:pic>
          <p:nvPicPr>
            <p:cNvPr id="13" name="Picture 12" descr="A cartoon character wearing a blue hard hat and holding a valve&#10;&#10;AI-generated content may be incorrect.">
              <a:extLst>
                <a:ext uri="{FF2B5EF4-FFF2-40B4-BE49-F238E27FC236}">
                  <a16:creationId xmlns:a16="http://schemas.microsoft.com/office/drawing/2014/main" id="{BE6BF94F-F7C6-DD7E-5BC6-CE71A46BB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059224" y="1709894"/>
              <a:ext cx="1076944" cy="1055980"/>
            </a:xfrm>
            <a:prstGeom prst="rect">
              <a:avLst/>
            </a:prstGeom>
          </p:spPr>
        </p:pic>
      </p:grpSp>
      <p:grpSp>
        <p:nvGrpSpPr>
          <p:cNvPr id="53" name="Group 52">
            <a:extLst>
              <a:ext uri="{FF2B5EF4-FFF2-40B4-BE49-F238E27FC236}">
                <a16:creationId xmlns:a16="http://schemas.microsoft.com/office/drawing/2014/main" id="{8AFE9D7D-BD68-031A-7B04-36F037E1AAEF}"/>
              </a:ext>
            </a:extLst>
          </p:cNvPr>
          <p:cNvGrpSpPr/>
          <p:nvPr/>
        </p:nvGrpSpPr>
        <p:grpSpPr>
          <a:xfrm>
            <a:off x="4985520" y="1506447"/>
            <a:ext cx="1010381" cy="927491"/>
            <a:chOff x="4966691" y="1752599"/>
            <a:chExt cx="1010381" cy="927491"/>
          </a:xfrm>
        </p:grpSpPr>
        <p:pic>
          <p:nvPicPr>
            <p:cNvPr id="15" name="Picture 14" descr="A cartoon character wearing a hard hat and holding a valve&#10;&#10;AI-generated content may be incorrect.">
              <a:extLst>
                <a:ext uri="{FF2B5EF4-FFF2-40B4-BE49-F238E27FC236}">
                  <a16:creationId xmlns:a16="http://schemas.microsoft.com/office/drawing/2014/main" id="{962B43D7-D01F-6B9D-B844-A4B458E6F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3989" y="1752599"/>
              <a:ext cx="718161" cy="664101"/>
            </a:xfrm>
            <a:prstGeom prst="rect">
              <a:avLst/>
            </a:prstGeom>
          </p:spPr>
        </p:pic>
        <p:sp>
          <p:nvSpPr>
            <p:cNvPr id="16" name="TextBox 15">
              <a:extLst>
                <a:ext uri="{FF2B5EF4-FFF2-40B4-BE49-F238E27FC236}">
                  <a16:creationId xmlns:a16="http://schemas.microsoft.com/office/drawing/2014/main" id="{A9DC2CA7-EEAF-6D99-1436-B0E846A6E031}"/>
                </a:ext>
              </a:extLst>
            </p:cNvPr>
            <p:cNvSpPr txBox="1"/>
            <p:nvPr/>
          </p:nvSpPr>
          <p:spPr>
            <a:xfrm>
              <a:off x="4966691" y="2310758"/>
              <a:ext cx="1010381" cy="369332"/>
            </a:xfrm>
            <a:prstGeom prst="rect">
              <a:avLst/>
            </a:prstGeom>
            <a:noFill/>
          </p:spPr>
          <p:txBody>
            <a:bodyPr wrap="square" rtlCol="0">
              <a:spAutoFit/>
            </a:bodyPr>
            <a:lstStyle/>
            <a:p>
              <a:pPr algn="ctr"/>
              <a:r>
                <a:rPr lang="en-US" sz="900" b="1"/>
                <a:t>Responding Operator</a:t>
              </a:r>
            </a:p>
          </p:txBody>
        </p:sp>
      </p:grpSp>
      <p:grpSp>
        <p:nvGrpSpPr>
          <p:cNvPr id="24" name="Group 23">
            <a:extLst>
              <a:ext uri="{FF2B5EF4-FFF2-40B4-BE49-F238E27FC236}">
                <a16:creationId xmlns:a16="http://schemas.microsoft.com/office/drawing/2014/main" id="{68C4CA14-490E-DF5F-230B-57C6D364AFB9}"/>
              </a:ext>
            </a:extLst>
          </p:cNvPr>
          <p:cNvGrpSpPr/>
          <p:nvPr/>
        </p:nvGrpSpPr>
        <p:grpSpPr>
          <a:xfrm>
            <a:off x="3247803" y="4053826"/>
            <a:ext cx="1435324" cy="1117491"/>
            <a:chOff x="2216038" y="4064634"/>
            <a:chExt cx="1435324" cy="1117491"/>
          </a:xfrm>
        </p:grpSpPr>
        <p:pic>
          <p:nvPicPr>
            <p:cNvPr id="22" name="Picture 21" descr="A group of people around a table&#10;&#10;AI-generated content may be incorrect.">
              <a:extLst>
                <a:ext uri="{FF2B5EF4-FFF2-40B4-BE49-F238E27FC236}">
                  <a16:creationId xmlns:a16="http://schemas.microsoft.com/office/drawing/2014/main" id="{901719E0-B98B-A4D4-FBB0-31160622E5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4064634"/>
              <a:ext cx="1295400" cy="831215"/>
            </a:xfrm>
            <a:prstGeom prst="rect">
              <a:avLst/>
            </a:prstGeom>
          </p:spPr>
        </p:pic>
        <p:sp>
          <p:nvSpPr>
            <p:cNvPr id="23" name="TextBox 22">
              <a:extLst>
                <a:ext uri="{FF2B5EF4-FFF2-40B4-BE49-F238E27FC236}">
                  <a16:creationId xmlns:a16="http://schemas.microsoft.com/office/drawing/2014/main" id="{A0021059-F3A1-D500-3BA7-BB82D064E04D}"/>
                </a:ext>
              </a:extLst>
            </p:cNvPr>
            <p:cNvSpPr txBox="1"/>
            <p:nvPr/>
          </p:nvSpPr>
          <p:spPr>
            <a:xfrm>
              <a:off x="2216038" y="4812793"/>
              <a:ext cx="1435324" cy="369332"/>
            </a:xfrm>
            <a:prstGeom prst="rect">
              <a:avLst/>
            </a:prstGeom>
            <a:noFill/>
          </p:spPr>
          <p:txBody>
            <a:bodyPr wrap="square" rtlCol="0">
              <a:spAutoFit/>
            </a:bodyPr>
            <a:lstStyle/>
            <a:p>
              <a:pPr algn="ctr"/>
              <a:r>
                <a:rPr lang="en-US" sz="900" b="1"/>
                <a:t>Conference Call</a:t>
              </a:r>
            </a:p>
            <a:p>
              <a:pPr algn="ctr"/>
              <a:r>
                <a:rPr lang="en-US" sz="900" b="1"/>
                <a:t>AGA/NGA/MEA/SGA</a:t>
              </a:r>
            </a:p>
          </p:txBody>
        </p:sp>
      </p:grpSp>
      <p:pic>
        <p:nvPicPr>
          <p:cNvPr id="29" name="Picture 28" descr="A blue circle with a white paper with lines on it&#10;&#10;AI-generated content may be incorrect.">
            <a:extLst>
              <a:ext uri="{FF2B5EF4-FFF2-40B4-BE49-F238E27FC236}">
                <a16:creationId xmlns:a16="http://schemas.microsoft.com/office/drawing/2014/main" id="{92E6AF52-08CA-177D-E024-41FD8242C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174006"/>
            <a:ext cx="709612" cy="709612"/>
          </a:xfrm>
          <a:prstGeom prst="rect">
            <a:avLst/>
          </a:prstGeom>
        </p:spPr>
      </p:pic>
      <p:sp>
        <p:nvSpPr>
          <p:cNvPr id="30" name="TextBox 29">
            <a:extLst>
              <a:ext uri="{FF2B5EF4-FFF2-40B4-BE49-F238E27FC236}">
                <a16:creationId xmlns:a16="http://schemas.microsoft.com/office/drawing/2014/main" id="{172F17C6-0135-C897-51B2-5882BD99546D}"/>
              </a:ext>
            </a:extLst>
          </p:cNvPr>
          <p:cNvSpPr txBox="1"/>
          <p:nvPr/>
        </p:nvSpPr>
        <p:spPr>
          <a:xfrm>
            <a:off x="4791669" y="4856727"/>
            <a:ext cx="965648" cy="400110"/>
          </a:xfrm>
          <a:prstGeom prst="rect">
            <a:avLst/>
          </a:prstGeom>
          <a:noFill/>
        </p:spPr>
        <p:txBody>
          <a:bodyPr wrap="square" rtlCol="0">
            <a:spAutoFit/>
          </a:bodyPr>
          <a:lstStyle/>
          <a:p>
            <a:pPr algn="ctr"/>
            <a:r>
              <a:rPr lang="en-US" sz="1000" b="1"/>
              <a:t>RFA Form</a:t>
            </a:r>
          </a:p>
          <a:p>
            <a:pPr algn="ctr"/>
            <a:r>
              <a:rPr lang="en-US" sz="1000" b="1"/>
              <a:t>Spreadsheet</a:t>
            </a:r>
          </a:p>
        </p:txBody>
      </p:sp>
      <p:grpSp>
        <p:nvGrpSpPr>
          <p:cNvPr id="31" name="Group 30">
            <a:extLst>
              <a:ext uri="{FF2B5EF4-FFF2-40B4-BE49-F238E27FC236}">
                <a16:creationId xmlns:a16="http://schemas.microsoft.com/office/drawing/2014/main" id="{DF89E951-2522-A059-ECF6-B0A643E24849}"/>
              </a:ext>
            </a:extLst>
          </p:cNvPr>
          <p:cNvGrpSpPr/>
          <p:nvPr/>
        </p:nvGrpSpPr>
        <p:grpSpPr>
          <a:xfrm>
            <a:off x="543544" y="4131010"/>
            <a:ext cx="1714838" cy="1038225"/>
            <a:chOff x="294011" y="1752600"/>
            <a:chExt cx="1714838" cy="1038225"/>
          </a:xfrm>
        </p:grpSpPr>
        <p:pic>
          <p:nvPicPr>
            <p:cNvPr id="32" name="Picture 31" descr="A cityscape and trees on a piece of land&#10;&#10;AI-generated content may be incorrect.">
              <a:extLst>
                <a:ext uri="{FF2B5EF4-FFF2-40B4-BE49-F238E27FC236}">
                  <a16:creationId xmlns:a16="http://schemas.microsoft.com/office/drawing/2014/main" id="{EA488854-7DE3-A614-1506-202DDE61C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752600"/>
              <a:ext cx="1510146" cy="1038225"/>
            </a:xfrm>
            <a:prstGeom prst="rect">
              <a:avLst/>
            </a:prstGeom>
          </p:spPr>
        </p:pic>
        <p:sp>
          <p:nvSpPr>
            <p:cNvPr id="33" name="TextBox 32">
              <a:extLst>
                <a:ext uri="{FF2B5EF4-FFF2-40B4-BE49-F238E27FC236}">
                  <a16:creationId xmlns:a16="http://schemas.microsoft.com/office/drawing/2014/main" id="{82ED8588-4736-49D7-2228-47F27A926747}"/>
                </a:ext>
              </a:extLst>
            </p:cNvPr>
            <p:cNvSpPr txBox="1"/>
            <p:nvPr/>
          </p:nvSpPr>
          <p:spPr>
            <a:xfrm>
              <a:off x="294011" y="2480109"/>
              <a:ext cx="1714838" cy="261610"/>
            </a:xfrm>
            <a:prstGeom prst="rect">
              <a:avLst/>
            </a:prstGeom>
            <a:noFill/>
          </p:spPr>
          <p:txBody>
            <a:bodyPr wrap="square" rtlCol="0">
              <a:spAutoFit/>
            </a:bodyPr>
            <a:lstStyle/>
            <a:p>
              <a:r>
                <a:rPr lang="en-US" sz="1100" b="1">
                  <a:solidFill>
                    <a:srgbClr val="C00000"/>
                  </a:solidFill>
                </a:rPr>
                <a:t>Large Incident/Event</a:t>
              </a:r>
            </a:p>
          </p:txBody>
        </p:sp>
      </p:grpSp>
      <p:grpSp>
        <p:nvGrpSpPr>
          <p:cNvPr id="34" name="Group 33">
            <a:extLst>
              <a:ext uri="{FF2B5EF4-FFF2-40B4-BE49-F238E27FC236}">
                <a16:creationId xmlns:a16="http://schemas.microsoft.com/office/drawing/2014/main" id="{6787B428-1C0F-53B8-8753-2C76CB75C1AF}"/>
              </a:ext>
            </a:extLst>
          </p:cNvPr>
          <p:cNvGrpSpPr/>
          <p:nvPr/>
        </p:nvGrpSpPr>
        <p:grpSpPr>
          <a:xfrm>
            <a:off x="2216667" y="4034351"/>
            <a:ext cx="1112854" cy="1299649"/>
            <a:chOff x="2059224" y="1709894"/>
            <a:chExt cx="1112854" cy="1299649"/>
          </a:xfrm>
        </p:grpSpPr>
        <p:sp>
          <p:nvSpPr>
            <p:cNvPr id="35" name="TextBox 34">
              <a:extLst>
                <a:ext uri="{FF2B5EF4-FFF2-40B4-BE49-F238E27FC236}">
                  <a16:creationId xmlns:a16="http://schemas.microsoft.com/office/drawing/2014/main" id="{7D1CBB2D-8E7B-6787-B002-71CB5E6C4DF4}"/>
                </a:ext>
              </a:extLst>
            </p:cNvPr>
            <p:cNvSpPr txBox="1"/>
            <p:nvPr/>
          </p:nvSpPr>
          <p:spPr>
            <a:xfrm>
              <a:off x="2206430" y="2609433"/>
              <a:ext cx="965648" cy="400110"/>
            </a:xfrm>
            <a:prstGeom prst="rect">
              <a:avLst/>
            </a:prstGeom>
            <a:noFill/>
          </p:spPr>
          <p:txBody>
            <a:bodyPr wrap="square" rtlCol="0">
              <a:spAutoFit/>
            </a:bodyPr>
            <a:lstStyle/>
            <a:p>
              <a:pPr algn="ctr"/>
              <a:r>
                <a:rPr lang="en-US" sz="1000" b="1"/>
                <a:t>Requesting Operator</a:t>
              </a:r>
            </a:p>
          </p:txBody>
        </p:sp>
        <p:pic>
          <p:nvPicPr>
            <p:cNvPr id="36" name="Picture 35" descr="A cartoon character wearing a blue hard hat and holding a valve&#10;&#10;AI-generated content may be incorrect.">
              <a:extLst>
                <a:ext uri="{FF2B5EF4-FFF2-40B4-BE49-F238E27FC236}">
                  <a16:creationId xmlns:a16="http://schemas.microsoft.com/office/drawing/2014/main" id="{F6F2BE8D-F12C-4616-747D-59A33C6F25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059224" y="1709894"/>
              <a:ext cx="1076944" cy="1055980"/>
            </a:xfrm>
            <a:prstGeom prst="rect">
              <a:avLst/>
            </a:prstGeom>
          </p:spPr>
        </p:pic>
      </p:grpSp>
      <p:grpSp>
        <p:nvGrpSpPr>
          <p:cNvPr id="52" name="Group 51">
            <a:extLst>
              <a:ext uri="{FF2B5EF4-FFF2-40B4-BE49-F238E27FC236}">
                <a16:creationId xmlns:a16="http://schemas.microsoft.com/office/drawing/2014/main" id="{FEFDE9E8-32A5-F526-DE22-C1EEE4A38EB0}"/>
              </a:ext>
            </a:extLst>
          </p:cNvPr>
          <p:cNvGrpSpPr/>
          <p:nvPr/>
        </p:nvGrpSpPr>
        <p:grpSpPr>
          <a:xfrm>
            <a:off x="5920791" y="3669408"/>
            <a:ext cx="1927809" cy="1740792"/>
            <a:chOff x="5823072" y="3394680"/>
            <a:chExt cx="1927809" cy="1740792"/>
          </a:xfrm>
        </p:grpSpPr>
        <p:pic>
          <p:nvPicPr>
            <p:cNvPr id="38" name="Picture 37" descr="A cartoon character wearing a hard hat and holding a valve&#10;&#10;AI-generated content may be incorrect.">
              <a:extLst>
                <a:ext uri="{FF2B5EF4-FFF2-40B4-BE49-F238E27FC236}">
                  <a16:creationId xmlns:a16="http://schemas.microsoft.com/office/drawing/2014/main" id="{80B3115D-0F1B-E4B4-773C-FFD25B9ED5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072" y="3733800"/>
              <a:ext cx="562638" cy="520284"/>
            </a:xfrm>
            <a:prstGeom prst="rect">
              <a:avLst/>
            </a:prstGeom>
          </p:spPr>
        </p:pic>
        <p:sp>
          <p:nvSpPr>
            <p:cNvPr id="39" name="TextBox 38">
              <a:extLst>
                <a:ext uri="{FF2B5EF4-FFF2-40B4-BE49-F238E27FC236}">
                  <a16:creationId xmlns:a16="http://schemas.microsoft.com/office/drawing/2014/main" id="{FF7ABFEA-D61D-2D71-6CED-9CB7DD532EC7}"/>
                </a:ext>
              </a:extLst>
            </p:cNvPr>
            <p:cNvSpPr txBox="1"/>
            <p:nvPr/>
          </p:nvSpPr>
          <p:spPr>
            <a:xfrm>
              <a:off x="6347466" y="4735362"/>
              <a:ext cx="1010381" cy="400110"/>
            </a:xfrm>
            <a:prstGeom prst="rect">
              <a:avLst/>
            </a:prstGeom>
            <a:noFill/>
          </p:spPr>
          <p:txBody>
            <a:bodyPr wrap="square" rtlCol="0">
              <a:spAutoFit/>
            </a:bodyPr>
            <a:lstStyle/>
            <a:p>
              <a:pPr algn="ctr"/>
              <a:r>
                <a:rPr lang="en-US" sz="1000" b="1"/>
                <a:t>Responding Operators</a:t>
              </a:r>
            </a:p>
          </p:txBody>
        </p:sp>
        <p:pic>
          <p:nvPicPr>
            <p:cNvPr id="40" name="Picture 39" descr="A cartoon character wearing a hard hat and holding a valve&#10;&#10;AI-generated content may be incorrect.">
              <a:extLst>
                <a:ext uri="{FF2B5EF4-FFF2-40B4-BE49-F238E27FC236}">
                  <a16:creationId xmlns:a16="http://schemas.microsoft.com/office/drawing/2014/main" id="{0B124036-40C9-2F7A-4072-F9AC01D989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2094" y="3993942"/>
              <a:ext cx="562638" cy="520284"/>
            </a:xfrm>
            <a:prstGeom prst="rect">
              <a:avLst/>
            </a:prstGeom>
          </p:spPr>
        </p:pic>
        <p:pic>
          <p:nvPicPr>
            <p:cNvPr id="41" name="Picture 40" descr="A cartoon character wearing a hard hat and holding a valve&#10;&#10;AI-generated content may be incorrect.">
              <a:extLst>
                <a:ext uri="{FF2B5EF4-FFF2-40B4-BE49-F238E27FC236}">
                  <a16:creationId xmlns:a16="http://schemas.microsoft.com/office/drawing/2014/main" id="{623DD335-208A-2095-A767-5850224381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1116" y="3613938"/>
              <a:ext cx="562638" cy="520284"/>
            </a:xfrm>
            <a:prstGeom prst="rect">
              <a:avLst/>
            </a:prstGeom>
          </p:spPr>
        </p:pic>
        <p:pic>
          <p:nvPicPr>
            <p:cNvPr id="42" name="Picture 41" descr="A cartoon character wearing a hard hat and holding a valve&#10;&#10;AI-generated content may be incorrect.">
              <a:extLst>
                <a:ext uri="{FF2B5EF4-FFF2-40B4-BE49-F238E27FC236}">
                  <a16:creationId xmlns:a16="http://schemas.microsoft.com/office/drawing/2014/main" id="{A8CBE5F5-0DD8-B8D6-9233-03F109F763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4057" y="3903950"/>
              <a:ext cx="562638" cy="520284"/>
            </a:xfrm>
            <a:prstGeom prst="rect">
              <a:avLst/>
            </a:prstGeom>
          </p:spPr>
        </p:pic>
        <p:pic>
          <p:nvPicPr>
            <p:cNvPr id="43" name="Picture 42" descr="A cartoon character wearing a hard hat and holding a valve&#10;&#10;AI-generated content may be incorrect.">
              <a:extLst>
                <a:ext uri="{FF2B5EF4-FFF2-40B4-BE49-F238E27FC236}">
                  <a16:creationId xmlns:a16="http://schemas.microsoft.com/office/drawing/2014/main" id="{DF0F389E-553F-3A83-68D9-33A57B48F0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807" y="4203225"/>
              <a:ext cx="562638" cy="520284"/>
            </a:xfrm>
            <a:prstGeom prst="rect">
              <a:avLst/>
            </a:prstGeom>
          </p:spPr>
        </p:pic>
        <p:pic>
          <p:nvPicPr>
            <p:cNvPr id="44" name="Picture 43" descr="A cartoon character wearing a hard hat and holding a valve&#10;&#10;AI-generated content may be incorrect.">
              <a:extLst>
                <a:ext uri="{FF2B5EF4-FFF2-40B4-BE49-F238E27FC236}">
                  <a16:creationId xmlns:a16="http://schemas.microsoft.com/office/drawing/2014/main" id="{BBF9E33D-B736-C35B-BF2F-AAF20CC71C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8906" y="3504309"/>
              <a:ext cx="562638" cy="520284"/>
            </a:xfrm>
            <a:prstGeom prst="rect">
              <a:avLst/>
            </a:prstGeom>
          </p:spPr>
        </p:pic>
        <p:pic>
          <p:nvPicPr>
            <p:cNvPr id="45" name="Picture 44" descr="A cartoon character wearing a hard hat and holding a valve&#10;&#10;AI-generated content may be incorrect.">
              <a:extLst>
                <a:ext uri="{FF2B5EF4-FFF2-40B4-BE49-F238E27FC236}">
                  <a16:creationId xmlns:a16="http://schemas.microsoft.com/office/drawing/2014/main" id="{631200ED-13DE-5282-670E-F8CC9B4CE1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850" y="3699326"/>
              <a:ext cx="562638" cy="520284"/>
            </a:xfrm>
            <a:prstGeom prst="rect">
              <a:avLst/>
            </a:prstGeom>
          </p:spPr>
        </p:pic>
        <p:pic>
          <p:nvPicPr>
            <p:cNvPr id="46" name="Picture 45" descr="A cartoon character wearing a hard hat and holding a valve&#10;&#10;AI-generated content may be incorrect.">
              <a:extLst>
                <a:ext uri="{FF2B5EF4-FFF2-40B4-BE49-F238E27FC236}">
                  <a16:creationId xmlns:a16="http://schemas.microsoft.com/office/drawing/2014/main" id="{82CFEE51-6A24-A8A3-FA35-2C301B955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341" y="3903950"/>
              <a:ext cx="562638" cy="520284"/>
            </a:xfrm>
            <a:prstGeom prst="rect">
              <a:avLst/>
            </a:prstGeom>
          </p:spPr>
        </p:pic>
        <p:pic>
          <p:nvPicPr>
            <p:cNvPr id="47" name="Picture 46" descr="A cartoon character wearing a hard hat and holding a valve&#10;&#10;AI-generated content may be incorrect.">
              <a:extLst>
                <a:ext uri="{FF2B5EF4-FFF2-40B4-BE49-F238E27FC236}">
                  <a16:creationId xmlns:a16="http://schemas.microsoft.com/office/drawing/2014/main" id="{D4F12CDD-2DE5-C824-DBC5-2DC1F04619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0325" y="4203225"/>
              <a:ext cx="562638" cy="520284"/>
            </a:xfrm>
            <a:prstGeom prst="rect">
              <a:avLst/>
            </a:prstGeom>
          </p:spPr>
        </p:pic>
        <p:pic>
          <p:nvPicPr>
            <p:cNvPr id="48" name="Picture 47" descr="A cartoon character wearing a hard hat and holding a valve&#10;&#10;AI-generated content may be incorrect.">
              <a:extLst>
                <a:ext uri="{FF2B5EF4-FFF2-40B4-BE49-F238E27FC236}">
                  <a16:creationId xmlns:a16="http://schemas.microsoft.com/office/drawing/2014/main" id="{1CDEDE25-60A1-D406-58FE-861C60108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2198" y="3394680"/>
              <a:ext cx="562638" cy="520284"/>
            </a:xfrm>
            <a:prstGeom prst="rect">
              <a:avLst/>
            </a:prstGeom>
          </p:spPr>
        </p:pic>
        <p:pic>
          <p:nvPicPr>
            <p:cNvPr id="49" name="Picture 48" descr="A cartoon character wearing a hard hat and holding a valve&#10;&#10;AI-generated content may be incorrect.">
              <a:extLst>
                <a:ext uri="{FF2B5EF4-FFF2-40B4-BE49-F238E27FC236}">
                  <a16:creationId xmlns:a16="http://schemas.microsoft.com/office/drawing/2014/main" id="{1E2766C7-CBFD-5750-53A5-2E07927923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76528" y="3662106"/>
              <a:ext cx="562638" cy="520284"/>
            </a:xfrm>
            <a:prstGeom prst="rect">
              <a:avLst/>
            </a:prstGeom>
          </p:spPr>
        </p:pic>
        <p:pic>
          <p:nvPicPr>
            <p:cNvPr id="50" name="Picture 49" descr="A cartoon character wearing a hard hat and holding a valve&#10;&#10;AI-generated content may be incorrect.">
              <a:extLst>
                <a:ext uri="{FF2B5EF4-FFF2-40B4-BE49-F238E27FC236}">
                  <a16:creationId xmlns:a16="http://schemas.microsoft.com/office/drawing/2014/main" id="{C33CE07A-97B7-0463-8139-9B3C249365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5272" y="3914964"/>
              <a:ext cx="562638" cy="520284"/>
            </a:xfrm>
            <a:prstGeom prst="rect">
              <a:avLst/>
            </a:prstGeom>
          </p:spPr>
        </p:pic>
        <p:pic>
          <p:nvPicPr>
            <p:cNvPr id="51" name="Picture 50" descr="A cartoon character wearing a hard hat and holding a valve&#10;&#10;AI-generated content may be incorrect.">
              <a:extLst>
                <a:ext uri="{FF2B5EF4-FFF2-40B4-BE49-F238E27FC236}">
                  <a16:creationId xmlns:a16="http://schemas.microsoft.com/office/drawing/2014/main" id="{DEDFA4C8-9920-0E41-B733-445EA16D0A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8243" y="4126872"/>
              <a:ext cx="562638" cy="520284"/>
            </a:xfrm>
            <a:prstGeom prst="rect">
              <a:avLst/>
            </a:prstGeom>
          </p:spPr>
        </p:pic>
      </p:grpSp>
      <p:grpSp>
        <p:nvGrpSpPr>
          <p:cNvPr id="54" name="Group 53">
            <a:extLst>
              <a:ext uri="{FF2B5EF4-FFF2-40B4-BE49-F238E27FC236}">
                <a16:creationId xmlns:a16="http://schemas.microsoft.com/office/drawing/2014/main" id="{067E6953-47B3-5823-C155-1B82BEDAA77A}"/>
              </a:ext>
            </a:extLst>
          </p:cNvPr>
          <p:cNvGrpSpPr/>
          <p:nvPr/>
        </p:nvGrpSpPr>
        <p:grpSpPr>
          <a:xfrm>
            <a:off x="5458527" y="2014453"/>
            <a:ext cx="1037632" cy="1003663"/>
            <a:chOff x="4966691" y="1752599"/>
            <a:chExt cx="1010381" cy="927491"/>
          </a:xfrm>
        </p:grpSpPr>
        <p:pic>
          <p:nvPicPr>
            <p:cNvPr id="55" name="Picture 54" descr="A cartoon character wearing a hard hat and holding a valve&#10;&#10;AI-generated content may be incorrect.">
              <a:extLst>
                <a:ext uri="{FF2B5EF4-FFF2-40B4-BE49-F238E27FC236}">
                  <a16:creationId xmlns:a16="http://schemas.microsoft.com/office/drawing/2014/main" id="{31E5710A-8571-07AA-D2E6-362127E9C3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3989" y="1752599"/>
              <a:ext cx="718161" cy="664101"/>
            </a:xfrm>
            <a:prstGeom prst="rect">
              <a:avLst/>
            </a:prstGeom>
          </p:spPr>
        </p:pic>
        <p:sp>
          <p:nvSpPr>
            <p:cNvPr id="56" name="TextBox 55">
              <a:extLst>
                <a:ext uri="{FF2B5EF4-FFF2-40B4-BE49-F238E27FC236}">
                  <a16:creationId xmlns:a16="http://schemas.microsoft.com/office/drawing/2014/main" id="{1F12828B-5B96-855A-6C8F-4FED969D0C0F}"/>
                </a:ext>
              </a:extLst>
            </p:cNvPr>
            <p:cNvSpPr txBox="1"/>
            <p:nvPr/>
          </p:nvSpPr>
          <p:spPr>
            <a:xfrm>
              <a:off x="4966691" y="2310758"/>
              <a:ext cx="1010381" cy="369332"/>
            </a:xfrm>
            <a:prstGeom prst="rect">
              <a:avLst/>
            </a:prstGeom>
            <a:noFill/>
          </p:spPr>
          <p:txBody>
            <a:bodyPr wrap="square" rtlCol="0">
              <a:spAutoFit/>
            </a:bodyPr>
            <a:lstStyle/>
            <a:p>
              <a:pPr algn="ctr"/>
              <a:r>
                <a:rPr lang="en-US" sz="900" b="1"/>
                <a:t>Responding Operator</a:t>
              </a:r>
            </a:p>
          </p:txBody>
        </p:sp>
      </p:grpSp>
      <p:sp>
        <p:nvSpPr>
          <p:cNvPr id="57" name="TextBox 56">
            <a:extLst>
              <a:ext uri="{FF2B5EF4-FFF2-40B4-BE49-F238E27FC236}">
                <a16:creationId xmlns:a16="http://schemas.microsoft.com/office/drawing/2014/main" id="{050DED3D-3AB0-B1A1-8D4A-743C1339AE05}"/>
              </a:ext>
            </a:extLst>
          </p:cNvPr>
          <p:cNvSpPr txBox="1"/>
          <p:nvPr/>
        </p:nvSpPr>
        <p:spPr>
          <a:xfrm>
            <a:off x="177580" y="1408778"/>
            <a:ext cx="3644951" cy="276999"/>
          </a:xfrm>
          <a:prstGeom prst="rect">
            <a:avLst/>
          </a:prstGeom>
          <a:noFill/>
        </p:spPr>
        <p:txBody>
          <a:bodyPr wrap="square" rtlCol="0">
            <a:spAutoFit/>
          </a:bodyPr>
          <a:lstStyle/>
          <a:p>
            <a:r>
              <a:rPr lang="en-US" sz="1200" b="1">
                <a:solidFill>
                  <a:schemeClr val="tx2"/>
                </a:solidFill>
              </a:rPr>
              <a:t>When only One or few Operators are Needed:</a:t>
            </a:r>
          </a:p>
        </p:txBody>
      </p:sp>
      <p:sp>
        <p:nvSpPr>
          <p:cNvPr id="58" name="TextBox 57">
            <a:extLst>
              <a:ext uri="{FF2B5EF4-FFF2-40B4-BE49-F238E27FC236}">
                <a16:creationId xmlns:a16="http://schemas.microsoft.com/office/drawing/2014/main" id="{CEABB6AA-2189-6F79-8921-7B7A65088706}"/>
              </a:ext>
            </a:extLst>
          </p:cNvPr>
          <p:cNvSpPr txBox="1"/>
          <p:nvPr/>
        </p:nvSpPr>
        <p:spPr>
          <a:xfrm>
            <a:off x="245250" y="3718670"/>
            <a:ext cx="3034309" cy="276999"/>
          </a:xfrm>
          <a:prstGeom prst="rect">
            <a:avLst/>
          </a:prstGeom>
          <a:noFill/>
        </p:spPr>
        <p:txBody>
          <a:bodyPr wrap="square" rtlCol="0">
            <a:spAutoFit/>
          </a:bodyPr>
          <a:lstStyle/>
          <a:p>
            <a:r>
              <a:rPr lang="en-US" sz="1200" b="1">
                <a:solidFill>
                  <a:schemeClr val="tx2"/>
                </a:solidFill>
              </a:rPr>
              <a:t>When Many Operators will be Needed:</a:t>
            </a:r>
          </a:p>
        </p:txBody>
      </p:sp>
      <p:cxnSp>
        <p:nvCxnSpPr>
          <p:cNvPr id="60" name="Straight Arrow Connector 59">
            <a:extLst>
              <a:ext uri="{FF2B5EF4-FFF2-40B4-BE49-F238E27FC236}">
                <a16:creationId xmlns:a16="http://schemas.microsoft.com/office/drawing/2014/main" id="{E2AEAD37-20BF-8ED1-1752-582556B5CA16}"/>
              </a:ext>
            </a:extLst>
          </p:cNvPr>
          <p:cNvCxnSpPr>
            <a:stCxn id="4" idx="3"/>
          </p:cNvCxnSpPr>
          <p:nvPr/>
        </p:nvCxnSpPr>
        <p:spPr>
          <a:xfrm flipV="1">
            <a:off x="2130535" y="2300287"/>
            <a:ext cx="47058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827BDF8-1950-089B-B077-CE342539F6FE}"/>
              </a:ext>
            </a:extLst>
          </p:cNvPr>
          <p:cNvCxnSpPr/>
          <p:nvPr/>
        </p:nvCxnSpPr>
        <p:spPr>
          <a:xfrm flipV="1">
            <a:off x="3301820" y="2290969"/>
            <a:ext cx="47058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6D669B8-3A0D-4A0B-324C-F45B7A2BA645}"/>
              </a:ext>
            </a:extLst>
          </p:cNvPr>
          <p:cNvCxnSpPr>
            <a:cxnSpLocks/>
          </p:cNvCxnSpPr>
          <p:nvPr/>
        </p:nvCxnSpPr>
        <p:spPr>
          <a:xfrm flipV="1">
            <a:off x="4612374" y="2023229"/>
            <a:ext cx="465397" cy="1600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5FF2435-9551-BC47-0890-9C3D1C150DC5}"/>
              </a:ext>
            </a:extLst>
          </p:cNvPr>
          <p:cNvCxnSpPr>
            <a:cxnSpLocks/>
          </p:cNvCxnSpPr>
          <p:nvPr/>
        </p:nvCxnSpPr>
        <p:spPr>
          <a:xfrm>
            <a:off x="4624093" y="2345012"/>
            <a:ext cx="866617" cy="2320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68" name="Straight Arrow Connector 11267">
            <a:extLst>
              <a:ext uri="{FF2B5EF4-FFF2-40B4-BE49-F238E27FC236}">
                <a16:creationId xmlns:a16="http://schemas.microsoft.com/office/drawing/2014/main" id="{D903A620-94F1-329A-A1CF-FA653742F126}"/>
              </a:ext>
            </a:extLst>
          </p:cNvPr>
          <p:cNvCxnSpPr>
            <a:cxnSpLocks/>
          </p:cNvCxnSpPr>
          <p:nvPr/>
        </p:nvCxnSpPr>
        <p:spPr>
          <a:xfrm>
            <a:off x="2115271" y="4611340"/>
            <a:ext cx="425733" cy="39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70" name="Straight Arrow Connector 11269">
            <a:extLst>
              <a:ext uri="{FF2B5EF4-FFF2-40B4-BE49-F238E27FC236}">
                <a16:creationId xmlns:a16="http://schemas.microsoft.com/office/drawing/2014/main" id="{E95EF062-1D53-CE06-AE99-351475E11064}"/>
              </a:ext>
            </a:extLst>
          </p:cNvPr>
          <p:cNvCxnSpPr/>
          <p:nvPr/>
        </p:nvCxnSpPr>
        <p:spPr>
          <a:xfrm flipV="1">
            <a:off x="3029276" y="4495800"/>
            <a:ext cx="470586"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71" name="Straight Arrow Connector 11270">
            <a:extLst>
              <a:ext uri="{FF2B5EF4-FFF2-40B4-BE49-F238E27FC236}">
                <a16:creationId xmlns:a16="http://schemas.microsoft.com/office/drawing/2014/main" id="{6104CD96-EB7D-8BDB-FA8A-EC4430F17B00}"/>
              </a:ext>
            </a:extLst>
          </p:cNvPr>
          <p:cNvCxnSpPr>
            <a:cxnSpLocks/>
          </p:cNvCxnSpPr>
          <p:nvPr/>
        </p:nvCxnSpPr>
        <p:spPr>
          <a:xfrm>
            <a:off x="4495800" y="4515021"/>
            <a:ext cx="27931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73" name="Straight Arrow Connector 11272">
            <a:extLst>
              <a:ext uri="{FF2B5EF4-FFF2-40B4-BE49-F238E27FC236}">
                <a16:creationId xmlns:a16="http://schemas.microsoft.com/office/drawing/2014/main" id="{55770701-B0E6-55E5-5649-69226A281335}"/>
              </a:ext>
            </a:extLst>
          </p:cNvPr>
          <p:cNvCxnSpPr>
            <a:cxnSpLocks/>
          </p:cNvCxnSpPr>
          <p:nvPr/>
        </p:nvCxnSpPr>
        <p:spPr>
          <a:xfrm>
            <a:off x="5738812" y="4495800"/>
            <a:ext cx="28098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F8F6984D-98B6-A11D-84E2-5BD35269B477}"/>
              </a:ext>
            </a:extLst>
          </p:cNvPr>
          <p:cNvCxnSpPr>
            <a:cxnSpLocks/>
          </p:cNvCxnSpPr>
          <p:nvPr/>
        </p:nvCxnSpPr>
        <p:spPr>
          <a:xfrm>
            <a:off x="6573830" y="2194388"/>
            <a:ext cx="7837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7D6077A-7B09-3251-A029-D6A212BC4E3B}"/>
              </a:ext>
            </a:extLst>
          </p:cNvPr>
          <p:cNvCxnSpPr>
            <a:cxnSpLocks/>
          </p:cNvCxnSpPr>
          <p:nvPr/>
        </p:nvCxnSpPr>
        <p:spPr>
          <a:xfrm>
            <a:off x="7924800" y="4477953"/>
            <a:ext cx="5551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2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D84F-0BE8-7F71-4530-56BF1E68ED55}"/>
            </a:ext>
          </a:extLst>
        </p:cNvPr>
        <p:cNvGrpSpPr/>
        <p:nvPr/>
      </p:nvGrpSpPr>
      <p:grpSpPr>
        <a:xfrm>
          <a:off x="0" y="0"/>
          <a:ext cx="0" cy="0"/>
          <a:chOff x="0" y="0"/>
          <a:chExt cx="0" cy="0"/>
        </a:xfrm>
      </p:grpSpPr>
      <p:sp>
        <p:nvSpPr>
          <p:cNvPr id="11267" name="Rectangle 2">
            <a:extLst>
              <a:ext uri="{FF2B5EF4-FFF2-40B4-BE49-F238E27FC236}">
                <a16:creationId xmlns:a16="http://schemas.microsoft.com/office/drawing/2014/main" id="{BB2CDE14-6E74-D6E2-8F1F-5F50A3DB0007}"/>
              </a:ext>
            </a:extLst>
          </p:cNvPr>
          <p:cNvSpPr>
            <a:spLocks noChangeArrowheads="1"/>
          </p:cNvSpPr>
          <p:nvPr/>
        </p:nvSpPr>
        <p:spPr bwMode="auto">
          <a:xfrm>
            <a:off x="2010844" y="158681"/>
            <a:ext cx="76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bg1"/>
                </a:solidFill>
              </a:rPr>
              <a:t>Process to Use New RFA Form Response</a:t>
            </a:r>
          </a:p>
        </p:txBody>
      </p:sp>
      <p:grpSp>
        <p:nvGrpSpPr>
          <p:cNvPr id="19" name="Group 18">
            <a:extLst>
              <a:ext uri="{FF2B5EF4-FFF2-40B4-BE49-F238E27FC236}">
                <a16:creationId xmlns:a16="http://schemas.microsoft.com/office/drawing/2014/main" id="{D86FA447-95D8-A571-2C3E-5BB81FDCBD91}"/>
              </a:ext>
            </a:extLst>
          </p:cNvPr>
          <p:cNvGrpSpPr/>
          <p:nvPr/>
        </p:nvGrpSpPr>
        <p:grpSpPr>
          <a:xfrm>
            <a:off x="2082826" y="1929766"/>
            <a:ext cx="965648" cy="1035125"/>
            <a:chOff x="3301552" y="1803385"/>
            <a:chExt cx="965648" cy="1035125"/>
          </a:xfrm>
        </p:grpSpPr>
        <p:pic>
          <p:nvPicPr>
            <p:cNvPr id="10" name="Picture 9" descr="A blue circle with a white paper with lines on it&#10;&#10;AI-generated content may be incorrect.">
              <a:extLst>
                <a:ext uri="{FF2B5EF4-FFF2-40B4-BE49-F238E27FC236}">
                  <a16:creationId xmlns:a16="http://schemas.microsoft.com/office/drawing/2014/main" id="{0DD839AE-EDEF-23D5-6824-5E81CD153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566" y="1803385"/>
              <a:ext cx="709612" cy="709612"/>
            </a:xfrm>
            <a:prstGeom prst="rect">
              <a:avLst/>
            </a:prstGeom>
          </p:spPr>
        </p:pic>
        <p:sp>
          <p:nvSpPr>
            <p:cNvPr id="11" name="TextBox 10">
              <a:extLst>
                <a:ext uri="{FF2B5EF4-FFF2-40B4-BE49-F238E27FC236}">
                  <a16:creationId xmlns:a16="http://schemas.microsoft.com/office/drawing/2014/main" id="{B6CB7C7D-4562-3476-5D47-40513C53EEC7}"/>
                </a:ext>
              </a:extLst>
            </p:cNvPr>
            <p:cNvSpPr txBox="1"/>
            <p:nvPr/>
          </p:nvSpPr>
          <p:spPr>
            <a:xfrm>
              <a:off x="3301552" y="2438400"/>
              <a:ext cx="965648" cy="400110"/>
            </a:xfrm>
            <a:prstGeom prst="rect">
              <a:avLst/>
            </a:prstGeom>
            <a:noFill/>
          </p:spPr>
          <p:txBody>
            <a:bodyPr wrap="square" rtlCol="0">
              <a:spAutoFit/>
            </a:bodyPr>
            <a:lstStyle/>
            <a:p>
              <a:pPr algn="ctr"/>
              <a:r>
                <a:rPr lang="en-US" sz="1000" b="1"/>
                <a:t>RFA Form</a:t>
              </a:r>
            </a:p>
            <a:p>
              <a:pPr algn="ctr"/>
              <a:r>
                <a:rPr lang="en-US" sz="1000" b="1"/>
                <a:t>Spreadsheet</a:t>
              </a:r>
            </a:p>
          </p:txBody>
        </p:sp>
      </p:grpSp>
      <p:grpSp>
        <p:nvGrpSpPr>
          <p:cNvPr id="18" name="Group 17">
            <a:extLst>
              <a:ext uri="{FF2B5EF4-FFF2-40B4-BE49-F238E27FC236}">
                <a16:creationId xmlns:a16="http://schemas.microsoft.com/office/drawing/2014/main" id="{4C977C82-959D-4BE4-1146-234B2D271947}"/>
              </a:ext>
            </a:extLst>
          </p:cNvPr>
          <p:cNvGrpSpPr/>
          <p:nvPr/>
        </p:nvGrpSpPr>
        <p:grpSpPr>
          <a:xfrm flipH="1">
            <a:off x="3320541" y="1718392"/>
            <a:ext cx="1051558" cy="1299649"/>
            <a:chOff x="2059224" y="1709894"/>
            <a:chExt cx="1112854" cy="1299649"/>
          </a:xfrm>
        </p:grpSpPr>
        <p:sp>
          <p:nvSpPr>
            <p:cNvPr id="8" name="TextBox 7">
              <a:extLst>
                <a:ext uri="{FF2B5EF4-FFF2-40B4-BE49-F238E27FC236}">
                  <a16:creationId xmlns:a16="http://schemas.microsoft.com/office/drawing/2014/main" id="{CA263F54-C58C-8F54-F7D3-60B7C65449C5}"/>
                </a:ext>
              </a:extLst>
            </p:cNvPr>
            <p:cNvSpPr txBox="1"/>
            <p:nvPr/>
          </p:nvSpPr>
          <p:spPr>
            <a:xfrm>
              <a:off x="2206430" y="2609433"/>
              <a:ext cx="965648" cy="400110"/>
            </a:xfrm>
            <a:prstGeom prst="rect">
              <a:avLst/>
            </a:prstGeom>
            <a:noFill/>
          </p:spPr>
          <p:txBody>
            <a:bodyPr wrap="square" rtlCol="0">
              <a:spAutoFit/>
            </a:bodyPr>
            <a:lstStyle/>
            <a:p>
              <a:pPr algn="ctr"/>
              <a:r>
                <a:rPr lang="en-US" sz="1000" b="1"/>
                <a:t>Requesting Operator</a:t>
              </a:r>
            </a:p>
          </p:txBody>
        </p:sp>
        <p:pic>
          <p:nvPicPr>
            <p:cNvPr id="13" name="Picture 12" descr="A cartoon character wearing a blue hard hat and holding a valve&#10;&#10;AI-generated content may be incorrect.">
              <a:extLst>
                <a:ext uri="{FF2B5EF4-FFF2-40B4-BE49-F238E27FC236}">
                  <a16:creationId xmlns:a16="http://schemas.microsoft.com/office/drawing/2014/main" id="{A038BC76-4AF0-478B-1D6E-A702257B9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9224" y="1709894"/>
              <a:ext cx="1076944" cy="1055980"/>
            </a:xfrm>
            <a:prstGeom prst="rect">
              <a:avLst/>
            </a:prstGeom>
          </p:spPr>
        </p:pic>
      </p:grpSp>
      <p:sp>
        <p:nvSpPr>
          <p:cNvPr id="30" name="TextBox 29">
            <a:extLst>
              <a:ext uri="{FF2B5EF4-FFF2-40B4-BE49-F238E27FC236}">
                <a16:creationId xmlns:a16="http://schemas.microsoft.com/office/drawing/2014/main" id="{F4A3A0A6-61B7-DD0D-48C1-7F80846A81AB}"/>
              </a:ext>
            </a:extLst>
          </p:cNvPr>
          <p:cNvSpPr txBox="1"/>
          <p:nvPr/>
        </p:nvSpPr>
        <p:spPr>
          <a:xfrm>
            <a:off x="2636588" y="5028282"/>
            <a:ext cx="1086093" cy="553998"/>
          </a:xfrm>
          <a:prstGeom prst="rect">
            <a:avLst/>
          </a:prstGeom>
          <a:noFill/>
        </p:spPr>
        <p:txBody>
          <a:bodyPr wrap="square" rtlCol="0">
            <a:spAutoFit/>
          </a:bodyPr>
          <a:lstStyle/>
          <a:p>
            <a:pPr algn="ctr"/>
            <a:r>
              <a:rPr lang="en-US" sz="1000" b="1"/>
              <a:t>RFA Form</a:t>
            </a:r>
          </a:p>
          <a:p>
            <a:pPr algn="ctr"/>
            <a:r>
              <a:rPr lang="en-US" sz="1000" b="1"/>
              <a:t>Spreadsheets</a:t>
            </a:r>
          </a:p>
        </p:txBody>
      </p:sp>
      <p:grpSp>
        <p:nvGrpSpPr>
          <p:cNvPr id="34" name="Group 33">
            <a:extLst>
              <a:ext uri="{FF2B5EF4-FFF2-40B4-BE49-F238E27FC236}">
                <a16:creationId xmlns:a16="http://schemas.microsoft.com/office/drawing/2014/main" id="{BDC016A8-F514-A9E8-3A2D-F31605D5F653}"/>
              </a:ext>
            </a:extLst>
          </p:cNvPr>
          <p:cNvGrpSpPr/>
          <p:nvPr/>
        </p:nvGrpSpPr>
        <p:grpSpPr>
          <a:xfrm flipH="1">
            <a:off x="3752156" y="4186256"/>
            <a:ext cx="1091653" cy="1299649"/>
            <a:chOff x="2059224" y="1709894"/>
            <a:chExt cx="1112854" cy="1299649"/>
          </a:xfrm>
        </p:grpSpPr>
        <p:sp>
          <p:nvSpPr>
            <p:cNvPr id="35" name="TextBox 34">
              <a:extLst>
                <a:ext uri="{FF2B5EF4-FFF2-40B4-BE49-F238E27FC236}">
                  <a16:creationId xmlns:a16="http://schemas.microsoft.com/office/drawing/2014/main" id="{15C1D57D-1BED-06CF-CC62-4AE28423BE55}"/>
                </a:ext>
              </a:extLst>
            </p:cNvPr>
            <p:cNvSpPr txBox="1"/>
            <p:nvPr/>
          </p:nvSpPr>
          <p:spPr>
            <a:xfrm>
              <a:off x="2206430" y="2609433"/>
              <a:ext cx="965648" cy="400110"/>
            </a:xfrm>
            <a:prstGeom prst="rect">
              <a:avLst/>
            </a:prstGeom>
            <a:noFill/>
          </p:spPr>
          <p:txBody>
            <a:bodyPr wrap="square" rtlCol="0">
              <a:spAutoFit/>
            </a:bodyPr>
            <a:lstStyle/>
            <a:p>
              <a:pPr algn="ctr"/>
              <a:r>
                <a:rPr lang="en-US" sz="1000" b="1"/>
                <a:t>Requesting Operator</a:t>
              </a:r>
            </a:p>
          </p:txBody>
        </p:sp>
        <p:pic>
          <p:nvPicPr>
            <p:cNvPr id="36" name="Picture 35" descr="A cartoon character wearing a blue hard hat and holding a valve&#10;&#10;AI-generated content may be incorrect.">
              <a:extLst>
                <a:ext uri="{FF2B5EF4-FFF2-40B4-BE49-F238E27FC236}">
                  <a16:creationId xmlns:a16="http://schemas.microsoft.com/office/drawing/2014/main" id="{7F1EF83B-4784-58AE-7458-232FFE5BF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9224" y="1709894"/>
              <a:ext cx="1076944" cy="1055980"/>
            </a:xfrm>
            <a:prstGeom prst="rect">
              <a:avLst/>
            </a:prstGeom>
          </p:spPr>
        </p:pic>
      </p:grpSp>
      <p:grpSp>
        <p:nvGrpSpPr>
          <p:cNvPr id="52" name="Group 51">
            <a:extLst>
              <a:ext uri="{FF2B5EF4-FFF2-40B4-BE49-F238E27FC236}">
                <a16:creationId xmlns:a16="http://schemas.microsoft.com/office/drawing/2014/main" id="{905BFE9E-9865-77B5-30C3-B4CE346A9914}"/>
              </a:ext>
            </a:extLst>
          </p:cNvPr>
          <p:cNvGrpSpPr/>
          <p:nvPr/>
        </p:nvGrpSpPr>
        <p:grpSpPr>
          <a:xfrm flipH="1">
            <a:off x="588003" y="4094128"/>
            <a:ext cx="1836880" cy="1740792"/>
            <a:chOff x="5823072" y="3394680"/>
            <a:chExt cx="1927809" cy="1740792"/>
          </a:xfrm>
        </p:grpSpPr>
        <p:pic>
          <p:nvPicPr>
            <p:cNvPr id="38" name="Picture 37" descr="A cartoon character wearing a hard hat and holding a valve&#10;&#10;AI-generated content may be incorrect.">
              <a:extLst>
                <a:ext uri="{FF2B5EF4-FFF2-40B4-BE49-F238E27FC236}">
                  <a16:creationId xmlns:a16="http://schemas.microsoft.com/office/drawing/2014/main" id="{8B7B1D81-1582-E887-7BD6-A9CC15394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3072" y="3733800"/>
              <a:ext cx="562638" cy="520284"/>
            </a:xfrm>
            <a:prstGeom prst="rect">
              <a:avLst/>
            </a:prstGeom>
          </p:spPr>
        </p:pic>
        <p:sp>
          <p:nvSpPr>
            <p:cNvPr id="39" name="TextBox 38">
              <a:extLst>
                <a:ext uri="{FF2B5EF4-FFF2-40B4-BE49-F238E27FC236}">
                  <a16:creationId xmlns:a16="http://schemas.microsoft.com/office/drawing/2014/main" id="{FC9D728E-0285-66D5-CB51-7A6B75F026CB}"/>
                </a:ext>
              </a:extLst>
            </p:cNvPr>
            <p:cNvSpPr txBox="1"/>
            <p:nvPr/>
          </p:nvSpPr>
          <p:spPr>
            <a:xfrm>
              <a:off x="6347466" y="4735362"/>
              <a:ext cx="1010381" cy="400110"/>
            </a:xfrm>
            <a:prstGeom prst="rect">
              <a:avLst/>
            </a:prstGeom>
            <a:noFill/>
          </p:spPr>
          <p:txBody>
            <a:bodyPr wrap="square" rtlCol="0">
              <a:spAutoFit/>
            </a:bodyPr>
            <a:lstStyle/>
            <a:p>
              <a:pPr algn="ctr"/>
              <a:r>
                <a:rPr lang="en-US" sz="1000" b="1"/>
                <a:t>Responding Operators</a:t>
              </a:r>
            </a:p>
          </p:txBody>
        </p:sp>
        <p:pic>
          <p:nvPicPr>
            <p:cNvPr id="40" name="Picture 39" descr="A cartoon character wearing a hard hat and holding a valve&#10;&#10;AI-generated content may be incorrect.">
              <a:extLst>
                <a:ext uri="{FF2B5EF4-FFF2-40B4-BE49-F238E27FC236}">
                  <a16:creationId xmlns:a16="http://schemas.microsoft.com/office/drawing/2014/main" id="{05A162E9-A086-7841-E6E8-55EF70C63D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2094" y="3993942"/>
              <a:ext cx="562638" cy="520284"/>
            </a:xfrm>
            <a:prstGeom prst="rect">
              <a:avLst/>
            </a:prstGeom>
          </p:spPr>
        </p:pic>
        <p:pic>
          <p:nvPicPr>
            <p:cNvPr id="41" name="Picture 40" descr="A cartoon character wearing a hard hat and holding a valve&#10;&#10;AI-generated content may be incorrect.">
              <a:extLst>
                <a:ext uri="{FF2B5EF4-FFF2-40B4-BE49-F238E27FC236}">
                  <a16:creationId xmlns:a16="http://schemas.microsoft.com/office/drawing/2014/main" id="{243F8AE2-4269-7FEC-3FBD-D81A8EE83F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1116" y="3613938"/>
              <a:ext cx="562638" cy="520284"/>
            </a:xfrm>
            <a:prstGeom prst="rect">
              <a:avLst/>
            </a:prstGeom>
          </p:spPr>
        </p:pic>
        <p:pic>
          <p:nvPicPr>
            <p:cNvPr id="42" name="Picture 41" descr="A cartoon character wearing a hard hat and holding a valve&#10;&#10;AI-generated content may be incorrect.">
              <a:extLst>
                <a:ext uri="{FF2B5EF4-FFF2-40B4-BE49-F238E27FC236}">
                  <a16:creationId xmlns:a16="http://schemas.microsoft.com/office/drawing/2014/main" id="{DB98D2BC-6605-CA28-6F4B-3FBDAEC6C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057" y="3903950"/>
              <a:ext cx="562638" cy="520284"/>
            </a:xfrm>
            <a:prstGeom prst="rect">
              <a:avLst/>
            </a:prstGeom>
          </p:spPr>
        </p:pic>
        <p:pic>
          <p:nvPicPr>
            <p:cNvPr id="43" name="Picture 42" descr="A cartoon character wearing a hard hat and holding a valve&#10;&#10;AI-generated content may be incorrect.">
              <a:extLst>
                <a:ext uri="{FF2B5EF4-FFF2-40B4-BE49-F238E27FC236}">
                  <a16:creationId xmlns:a16="http://schemas.microsoft.com/office/drawing/2014/main" id="{FBAF8B95-5716-F3E6-C01C-BC5439D32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807" y="4203225"/>
              <a:ext cx="562638" cy="520284"/>
            </a:xfrm>
            <a:prstGeom prst="rect">
              <a:avLst/>
            </a:prstGeom>
          </p:spPr>
        </p:pic>
        <p:pic>
          <p:nvPicPr>
            <p:cNvPr id="44" name="Picture 43" descr="A cartoon character wearing a hard hat and holding a valve&#10;&#10;AI-generated content may be incorrect.">
              <a:extLst>
                <a:ext uri="{FF2B5EF4-FFF2-40B4-BE49-F238E27FC236}">
                  <a16:creationId xmlns:a16="http://schemas.microsoft.com/office/drawing/2014/main" id="{9F20A4DC-B603-27C0-29D6-878B1AA72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906" y="3504309"/>
              <a:ext cx="562638" cy="520284"/>
            </a:xfrm>
            <a:prstGeom prst="rect">
              <a:avLst/>
            </a:prstGeom>
          </p:spPr>
        </p:pic>
        <p:pic>
          <p:nvPicPr>
            <p:cNvPr id="45" name="Picture 44" descr="A cartoon character wearing a hard hat and holding a valve&#10;&#10;AI-generated content may be incorrect.">
              <a:extLst>
                <a:ext uri="{FF2B5EF4-FFF2-40B4-BE49-F238E27FC236}">
                  <a16:creationId xmlns:a16="http://schemas.microsoft.com/office/drawing/2014/main" id="{45DD6D88-B8CE-66B9-6BB0-77A5277DC3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9850" y="3699326"/>
              <a:ext cx="562638" cy="520284"/>
            </a:xfrm>
            <a:prstGeom prst="rect">
              <a:avLst/>
            </a:prstGeom>
          </p:spPr>
        </p:pic>
        <p:pic>
          <p:nvPicPr>
            <p:cNvPr id="46" name="Picture 45" descr="A cartoon character wearing a hard hat and holding a valve&#10;&#10;AI-generated content may be incorrect.">
              <a:extLst>
                <a:ext uri="{FF2B5EF4-FFF2-40B4-BE49-F238E27FC236}">
                  <a16:creationId xmlns:a16="http://schemas.microsoft.com/office/drawing/2014/main" id="{24FBCDA5-51CA-9A3C-FC90-1CDE00821E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341" y="3903950"/>
              <a:ext cx="562638" cy="520284"/>
            </a:xfrm>
            <a:prstGeom prst="rect">
              <a:avLst/>
            </a:prstGeom>
          </p:spPr>
        </p:pic>
        <p:pic>
          <p:nvPicPr>
            <p:cNvPr id="47" name="Picture 46" descr="A cartoon character wearing a hard hat and holding a valve&#10;&#10;AI-generated content may be incorrect.">
              <a:extLst>
                <a:ext uri="{FF2B5EF4-FFF2-40B4-BE49-F238E27FC236}">
                  <a16:creationId xmlns:a16="http://schemas.microsoft.com/office/drawing/2014/main" id="{EF9C86FC-CE85-6CE4-34B4-434B45E6A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325" y="4203225"/>
              <a:ext cx="562638" cy="520284"/>
            </a:xfrm>
            <a:prstGeom prst="rect">
              <a:avLst/>
            </a:prstGeom>
          </p:spPr>
        </p:pic>
        <p:pic>
          <p:nvPicPr>
            <p:cNvPr id="48" name="Picture 47" descr="A cartoon character wearing a hard hat and holding a valve&#10;&#10;AI-generated content may be incorrect.">
              <a:extLst>
                <a:ext uri="{FF2B5EF4-FFF2-40B4-BE49-F238E27FC236}">
                  <a16:creationId xmlns:a16="http://schemas.microsoft.com/office/drawing/2014/main" id="{2AF4D4BA-4DB5-7519-BBC8-39C87DFBB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198" y="3394680"/>
              <a:ext cx="562638" cy="520284"/>
            </a:xfrm>
            <a:prstGeom prst="rect">
              <a:avLst/>
            </a:prstGeom>
          </p:spPr>
        </p:pic>
        <p:pic>
          <p:nvPicPr>
            <p:cNvPr id="49" name="Picture 48" descr="A cartoon character wearing a hard hat and holding a valve&#10;&#10;AI-generated content may be incorrect.">
              <a:extLst>
                <a:ext uri="{FF2B5EF4-FFF2-40B4-BE49-F238E27FC236}">
                  <a16:creationId xmlns:a16="http://schemas.microsoft.com/office/drawing/2014/main" id="{DF94F8EC-1F73-0251-1931-C676A40A27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6528" y="3662106"/>
              <a:ext cx="562638" cy="520284"/>
            </a:xfrm>
            <a:prstGeom prst="rect">
              <a:avLst/>
            </a:prstGeom>
          </p:spPr>
        </p:pic>
        <p:pic>
          <p:nvPicPr>
            <p:cNvPr id="50" name="Picture 49" descr="A cartoon character wearing a hard hat and holding a valve&#10;&#10;AI-generated content may be incorrect.">
              <a:extLst>
                <a:ext uri="{FF2B5EF4-FFF2-40B4-BE49-F238E27FC236}">
                  <a16:creationId xmlns:a16="http://schemas.microsoft.com/office/drawing/2014/main" id="{71206BB6-6CC2-DFCD-6828-ED740136A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272" y="3914964"/>
              <a:ext cx="562638" cy="520284"/>
            </a:xfrm>
            <a:prstGeom prst="rect">
              <a:avLst/>
            </a:prstGeom>
          </p:spPr>
        </p:pic>
        <p:pic>
          <p:nvPicPr>
            <p:cNvPr id="51" name="Picture 50" descr="A cartoon character wearing a hard hat and holding a valve&#10;&#10;AI-generated content may be incorrect.">
              <a:extLst>
                <a:ext uri="{FF2B5EF4-FFF2-40B4-BE49-F238E27FC236}">
                  <a16:creationId xmlns:a16="http://schemas.microsoft.com/office/drawing/2014/main" id="{6C30DACF-5B6C-31DF-3004-7F3107B6B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8243" y="4126872"/>
              <a:ext cx="562638" cy="520284"/>
            </a:xfrm>
            <a:prstGeom prst="rect">
              <a:avLst/>
            </a:prstGeom>
          </p:spPr>
        </p:pic>
      </p:grpSp>
      <p:sp>
        <p:nvSpPr>
          <p:cNvPr id="57" name="TextBox 56">
            <a:extLst>
              <a:ext uri="{FF2B5EF4-FFF2-40B4-BE49-F238E27FC236}">
                <a16:creationId xmlns:a16="http://schemas.microsoft.com/office/drawing/2014/main" id="{73078305-3ED1-3D07-8883-A3802A0C0C09}"/>
              </a:ext>
            </a:extLst>
          </p:cNvPr>
          <p:cNvSpPr txBox="1"/>
          <p:nvPr/>
        </p:nvSpPr>
        <p:spPr>
          <a:xfrm>
            <a:off x="679175" y="1408778"/>
            <a:ext cx="3644951" cy="276999"/>
          </a:xfrm>
          <a:prstGeom prst="rect">
            <a:avLst/>
          </a:prstGeom>
          <a:noFill/>
        </p:spPr>
        <p:txBody>
          <a:bodyPr wrap="square" rtlCol="0">
            <a:spAutoFit/>
          </a:bodyPr>
          <a:lstStyle/>
          <a:p>
            <a:r>
              <a:rPr lang="en-US" sz="1200" b="1">
                <a:solidFill>
                  <a:schemeClr val="tx2"/>
                </a:solidFill>
              </a:rPr>
              <a:t>When only one or few Operators are Needed:</a:t>
            </a:r>
          </a:p>
        </p:txBody>
      </p:sp>
      <p:sp>
        <p:nvSpPr>
          <p:cNvPr id="58" name="TextBox 57">
            <a:extLst>
              <a:ext uri="{FF2B5EF4-FFF2-40B4-BE49-F238E27FC236}">
                <a16:creationId xmlns:a16="http://schemas.microsoft.com/office/drawing/2014/main" id="{2EDB4516-CC39-CDC9-EAD2-73EE4B154396}"/>
              </a:ext>
            </a:extLst>
          </p:cNvPr>
          <p:cNvSpPr txBox="1"/>
          <p:nvPr/>
        </p:nvSpPr>
        <p:spPr>
          <a:xfrm>
            <a:off x="746845" y="3718670"/>
            <a:ext cx="3034309" cy="276999"/>
          </a:xfrm>
          <a:prstGeom prst="rect">
            <a:avLst/>
          </a:prstGeom>
          <a:noFill/>
        </p:spPr>
        <p:txBody>
          <a:bodyPr wrap="square" rtlCol="0">
            <a:spAutoFit/>
          </a:bodyPr>
          <a:lstStyle/>
          <a:p>
            <a:r>
              <a:rPr lang="en-US" sz="1200" b="1">
                <a:solidFill>
                  <a:schemeClr val="tx2"/>
                </a:solidFill>
              </a:rPr>
              <a:t>When Many Operators will be Needed:</a:t>
            </a:r>
          </a:p>
        </p:txBody>
      </p:sp>
      <p:cxnSp>
        <p:nvCxnSpPr>
          <p:cNvPr id="62" name="Straight Arrow Connector 61">
            <a:extLst>
              <a:ext uri="{FF2B5EF4-FFF2-40B4-BE49-F238E27FC236}">
                <a16:creationId xmlns:a16="http://schemas.microsoft.com/office/drawing/2014/main" id="{57FEB55F-96BD-9C3B-C0FF-CB702D8EF4C1}"/>
              </a:ext>
            </a:extLst>
          </p:cNvPr>
          <p:cNvCxnSpPr>
            <a:cxnSpLocks/>
          </p:cNvCxnSpPr>
          <p:nvPr/>
        </p:nvCxnSpPr>
        <p:spPr>
          <a:xfrm>
            <a:off x="1422294" y="2045938"/>
            <a:ext cx="722678" cy="11834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431F883-7B00-5802-EE9B-443F4980B8A3}"/>
              </a:ext>
            </a:extLst>
          </p:cNvPr>
          <p:cNvGrpSpPr/>
          <p:nvPr/>
        </p:nvGrpSpPr>
        <p:grpSpPr>
          <a:xfrm flipH="1">
            <a:off x="641681" y="1753825"/>
            <a:ext cx="920760" cy="927491"/>
            <a:chOff x="4966691" y="1752599"/>
            <a:chExt cx="1010381" cy="927491"/>
          </a:xfrm>
        </p:grpSpPr>
        <p:pic>
          <p:nvPicPr>
            <p:cNvPr id="3" name="Picture 2" descr="A cartoon character wearing a hard hat and holding a valve&#10;&#10;AI-generated content may be incorrect.">
              <a:extLst>
                <a:ext uri="{FF2B5EF4-FFF2-40B4-BE49-F238E27FC236}">
                  <a16:creationId xmlns:a16="http://schemas.microsoft.com/office/drawing/2014/main" id="{050A493D-D6F0-8BBC-A439-0021B51DFE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989" y="1752599"/>
              <a:ext cx="718161" cy="664101"/>
            </a:xfrm>
            <a:prstGeom prst="rect">
              <a:avLst/>
            </a:prstGeom>
          </p:spPr>
        </p:pic>
        <p:sp>
          <p:nvSpPr>
            <p:cNvPr id="6" name="TextBox 5">
              <a:extLst>
                <a:ext uri="{FF2B5EF4-FFF2-40B4-BE49-F238E27FC236}">
                  <a16:creationId xmlns:a16="http://schemas.microsoft.com/office/drawing/2014/main" id="{843915A2-10AA-7844-E86E-726A334709B6}"/>
                </a:ext>
              </a:extLst>
            </p:cNvPr>
            <p:cNvSpPr txBox="1"/>
            <p:nvPr/>
          </p:nvSpPr>
          <p:spPr>
            <a:xfrm>
              <a:off x="4966691" y="2310758"/>
              <a:ext cx="1010381" cy="369332"/>
            </a:xfrm>
            <a:prstGeom prst="rect">
              <a:avLst/>
            </a:prstGeom>
            <a:noFill/>
          </p:spPr>
          <p:txBody>
            <a:bodyPr wrap="square" rtlCol="0">
              <a:spAutoFit/>
            </a:bodyPr>
            <a:lstStyle/>
            <a:p>
              <a:pPr algn="ctr"/>
              <a:r>
                <a:rPr lang="en-US" sz="900" b="1"/>
                <a:t>Responding Operator</a:t>
              </a:r>
            </a:p>
          </p:txBody>
        </p:sp>
      </p:grpSp>
      <p:grpSp>
        <p:nvGrpSpPr>
          <p:cNvPr id="7" name="Group 6">
            <a:extLst>
              <a:ext uri="{FF2B5EF4-FFF2-40B4-BE49-F238E27FC236}">
                <a16:creationId xmlns:a16="http://schemas.microsoft.com/office/drawing/2014/main" id="{2E9E0DB9-8FAD-488C-93AE-79130277FA83}"/>
              </a:ext>
            </a:extLst>
          </p:cNvPr>
          <p:cNvGrpSpPr/>
          <p:nvPr/>
        </p:nvGrpSpPr>
        <p:grpSpPr>
          <a:xfrm flipH="1">
            <a:off x="1141939" y="2261831"/>
            <a:ext cx="945594" cy="1003663"/>
            <a:chOff x="4966691" y="1752599"/>
            <a:chExt cx="1010381" cy="927491"/>
          </a:xfrm>
        </p:grpSpPr>
        <p:pic>
          <p:nvPicPr>
            <p:cNvPr id="9" name="Picture 8" descr="A cartoon character wearing a hard hat and holding a valve&#10;&#10;AI-generated content may be incorrect.">
              <a:extLst>
                <a:ext uri="{FF2B5EF4-FFF2-40B4-BE49-F238E27FC236}">
                  <a16:creationId xmlns:a16="http://schemas.microsoft.com/office/drawing/2014/main" id="{50A5C10B-4908-51E4-7439-5F8D66115C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3989" y="1752599"/>
              <a:ext cx="718161" cy="664101"/>
            </a:xfrm>
            <a:prstGeom prst="rect">
              <a:avLst/>
            </a:prstGeom>
          </p:spPr>
        </p:pic>
        <p:sp>
          <p:nvSpPr>
            <p:cNvPr id="12" name="TextBox 11">
              <a:extLst>
                <a:ext uri="{FF2B5EF4-FFF2-40B4-BE49-F238E27FC236}">
                  <a16:creationId xmlns:a16="http://schemas.microsoft.com/office/drawing/2014/main" id="{D9E038E0-131D-0D19-510F-A8A4F8056B60}"/>
                </a:ext>
              </a:extLst>
            </p:cNvPr>
            <p:cNvSpPr txBox="1"/>
            <p:nvPr/>
          </p:nvSpPr>
          <p:spPr>
            <a:xfrm>
              <a:off x="4966691" y="2310758"/>
              <a:ext cx="1010381" cy="369332"/>
            </a:xfrm>
            <a:prstGeom prst="rect">
              <a:avLst/>
            </a:prstGeom>
            <a:noFill/>
          </p:spPr>
          <p:txBody>
            <a:bodyPr wrap="square" rtlCol="0">
              <a:spAutoFit/>
            </a:bodyPr>
            <a:lstStyle/>
            <a:p>
              <a:pPr algn="ctr"/>
              <a:r>
                <a:rPr lang="en-US" sz="900" b="1"/>
                <a:t>Responding Operator</a:t>
              </a:r>
            </a:p>
          </p:txBody>
        </p:sp>
      </p:grpSp>
      <p:cxnSp>
        <p:nvCxnSpPr>
          <p:cNvPr id="20" name="Straight Arrow Connector 19">
            <a:extLst>
              <a:ext uri="{FF2B5EF4-FFF2-40B4-BE49-F238E27FC236}">
                <a16:creationId xmlns:a16="http://schemas.microsoft.com/office/drawing/2014/main" id="{0045A196-152D-AEB2-4851-2246CD2E70F9}"/>
              </a:ext>
            </a:extLst>
          </p:cNvPr>
          <p:cNvCxnSpPr>
            <a:cxnSpLocks/>
          </p:cNvCxnSpPr>
          <p:nvPr/>
        </p:nvCxnSpPr>
        <p:spPr>
          <a:xfrm flipV="1">
            <a:off x="1827603" y="2412654"/>
            <a:ext cx="382237" cy="12387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BDAD02-9B87-FE62-50F1-90B97C08D9F4}"/>
              </a:ext>
            </a:extLst>
          </p:cNvPr>
          <p:cNvCxnSpPr>
            <a:cxnSpLocks/>
          </p:cNvCxnSpPr>
          <p:nvPr/>
        </p:nvCxnSpPr>
        <p:spPr>
          <a:xfrm>
            <a:off x="2918186" y="2239268"/>
            <a:ext cx="612685"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6665E20-646E-4F3B-185C-F46F71EABE6B}"/>
              </a:ext>
            </a:extLst>
          </p:cNvPr>
          <p:cNvCxnSpPr>
            <a:cxnSpLocks/>
          </p:cNvCxnSpPr>
          <p:nvPr/>
        </p:nvCxnSpPr>
        <p:spPr>
          <a:xfrm>
            <a:off x="2438400" y="4724400"/>
            <a:ext cx="263311"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612A99C-55C5-B1E2-BFEA-C07A13ED2A00}"/>
              </a:ext>
            </a:extLst>
          </p:cNvPr>
          <p:cNvCxnSpPr>
            <a:cxnSpLocks/>
          </p:cNvCxnSpPr>
          <p:nvPr/>
        </p:nvCxnSpPr>
        <p:spPr>
          <a:xfrm>
            <a:off x="3701995" y="4648200"/>
            <a:ext cx="22860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272" name="Straight Arrow Connector 11271">
            <a:extLst>
              <a:ext uri="{FF2B5EF4-FFF2-40B4-BE49-F238E27FC236}">
                <a16:creationId xmlns:a16="http://schemas.microsoft.com/office/drawing/2014/main" id="{331CD360-3998-1878-2D4D-3412DF20D43F}"/>
              </a:ext>
            </a:extLst>
          </p:cNvPr>
          <p:cNvCxnSpPr>
            <a:cxnSpLocks/>
          </p:cNvCxnSpPr>
          <p:nvPr/>
        </p:nvCxnSpPr>
        <p:spPr>
          <a:xfrm>
            <a:off x="4540195" y="4724400"/>
            <a:ext cx="335349"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274" name="TextBox 11273">
            <a:extLst>
              <a:ext uri="{FF2B5EF4-FFF2-40B4-BE49-F238E27FC236}">
                <a16:creationId xmlns:a16="http://schemas.microsoft.com/office/drawing/2014/main" id="{C3F22C71-26A5-4519-7250-1B93FAD0D67C}"/>
              </a:ext>
            </a:extLst>
          </p:cNvPr>
          <p:cNvSpPr txBox="1"/>
          <p:nvPr/>
        </p:nvSpPr>
        <p:spPr>
          <a:xfrm>
            <a:off x="4662046" y="1775662"/>
            <a:ext cx="2140957" cy="1600438"/>
          </a:xfrm>
          <a:prstGeom prst="rect">
            <a:avLst/>
          </a:prstGeom>
          <a:noFill/>
        </p:spPr>
        <p:txBody>
          <a:bodyPr wrap="square" rtlCol="0">
            <a:spAutoFit/>
          </a:bodyPr>
          <a:lstStyle/>
          <a:p>
            <a:r>
              <a:rPr lang="en-US" sz="1400">
                <a:solidFill>
                  <a:schemeClr val="tx2"/>
                </a:solidFill>
              </a:rPr>
              <a:t>Requesting Operator will tally what is being offered and work directly with each Responding Operator on what resources they would like to use.</a:t>
            </a:r>
          </a:p>
        </p:txBody>
      </p:sp>
      <p:grpSp>
        <p:nvGrpSpPr>
          <p:cNvPr id="11279" name="Group 11278">
            <a:extLst>
              <a:ext uri="{FF2B5EF4-FFF2-40B4-BE49-F238E27FC236}">
                <a16:creationId xmlns:a16="http://schemas.microsoft.com/office/drawing/2014/main" id="{DA628DD0-73C4-C4D6-E807-7D75F015A28F}"/>
              </a:ext>
            </a:extLst>
          </p:cNvPr>
          <p:cNvGrpSpPr/>
          <p:nvPr/>
        </p:nvGrpSpPr>
        <p:grpSpPr>
          <a:xfrm>
            <a:off x="4793136" y="4376173"/>
            <a:ext cx="1042459" cy="987897"/>
            <a:chOff x="5181600" y="4430581"/>
            <a:chExt cx="947251" cy="903419"/>
          </a:xfrm>
        </p:grpSpPr>
        <p:pic>
          <p:nvPicPr>
            <p:cNvPr id="11276" name="Picture 11275" descr="A blue folder with yellow papers&#10;&#10;AI-generated content may be incorrect.">
              <a:extLst>
                <a:ext uri="{FF2B5EF4-FFF2-40B4-BE49-F238E27FC236}">
                  <a16:creationId xmlns:a16="http://schemas.microsoft.com/office/drawing/2014/main" id="{D6E36064-CC68-B609-4337-633C007B9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2699" y="4430581"/>
              <a:ext cx="608893" cy="456670"/>
            </a:xfrm>
            <a:prstGeom prst="rect">
              <a:avLst/>
            </a:prstGeom>
          </p:spPr>
        </p:pic>
        <p:sp>
          <p:nvSpPr>
            <p:cNvPr id="11278" name="TextBox 11277">
              <a:extLst>
                <a:ext uri="{FF2B5EF4-FFF2-40B4-BE49-F238E27FC236}">
                  <a16:creationId xmlns:a16="http://schemas.microsoft.com/office/drawing/2014/main" id="{3C07183D-E744-1679-9CDF-AB084D25F092}"/>
                </a:ext>
              </a:extLst>
            </p:cNvPr>
            <p:cNvSpPr txBox="1"/>
            <p:nvPr/>
          </p:nvSpPr>
          <p:spPr>
            <a:xfrm flipH="1">
              <a:off x="5181600" y="4780002"/>
              <a:ext cx="947251" cy="553998"/>
            </a:xfrm>
            <a:prstGeom prst="rect">
              <a:avLst/>
            </a:prstGeom>
            <a:noFill/>
          </p:spPr>
          <p:txBody>
            <a:bodyPr wrap="square" rtlCol="0">
              <a:spAutoFit/>
            </a:bodyPr>
            <a:lstStyle/>
            <a:p>
              <a:pPr algn="ctr"/>
              <a:r>
                <a:rPr lang="en-US" sz="1000" b="1"/>
                <a:t>RFA Compile Spreadsheet</a:t>
              </a:r>
            </a:p>
          </p:txBody>
        </p:sp>
      </p:grpSp>
      <p:grpSp>
        <p:nvGrpSpPr>
          <p:cNvPr id="11280" name="Group 11279">
            <a:extLst>
              <a:ext uri="{FF2B5EF4-FFF2-40B4-BE49-F238E27FC236}">
                <a16:creationId xmlns:a16="http://schemas.microsoft.com/office/drawing/2014/main" id="{E0203EA6-357A-4FF7-3010-500D478E4A25}"/>
              </a:ext>
            </a:extLst>
          </p:cNvPr>
          <p:cNvGrpSpPr/>
          <p:nvPr/>
        </p:nvGrpSpPr>
        <p:grpSpPr>
          <a:xfrm>
            <a:off x="5910449" y="4237142"/>
            <a:ext cx="1290197" cy="1117491"/>
            <a:chOff x="2216038" y="4064634"/>
            <a:chExt cx="1435324" cy="1117491"/>
          </a:xfrm>
        </p:grpSpPr>
        <p:pic>
          <p:nvPicPr>
            <p:cNvPr id="11281" name="Picture 11280" descr="A group of people around a table&#10;&#10;AI-generated content may be incorrect.">
              <a:extLst>
                <a:ext uri="{FF2B5EF4-FFF2-40B4-BE49-F238E27FC236}">
                  <a16:creationId xmlns:a16="http://schemas.microsoft.com/office/drawing/2014/main" id="{9FFCC943-22E3-52AF-EB48-430894455C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4064634"/>
              <a:ext cx="1295400" cy="831215"/>
            </a:xfrm>
            <a:prstGeom prst="rect">
              <a:avLst/>
            </a:prstGeom>
          </p:spPr>
        </p:pic>
        <p:sp>
          <p:nvSpPr>
            <p:cNvPr id="11282" name="TextBox 11281">
              <a:extLst>
                <a:ext uri="{FF2B5EF4-FFF2-40B4-BE49-F238E27FC236}">
                  <a16:creationId xmlns:a16="http://schemas.microsoft.com/office/drawing/2014/main" id="{E27D4FFA-CFBC-F67E-D53F-7784428E4A99}"/>
                </a:ext>
              </a:extLst>
            </p:cNvPr>
            <p:cNvSpPr txBox="1"/>
            <p:nvPr/>
          </p:nvSpPr>
          <p:spPr>
            <a:xfrm>
              <a:off x="2216038" y="4812793"/>
              <a:ext cx="1435324" cy="369332"/>
            </a:xfrm>
            <a:prstGeom prst="rect">
              <a:avLst/>
            </a:prstGeom>
            <a:noFill/>
          </p:spPr>
          <p:txBody>
            <a:bodyPr wrap="square" rtlCol="0">
              <a:spAutoFit/>
            </a:bodyPr>
            <a:lstStyle/>
            <a:p>
              <a:pPr algn="ctr"/>
              <a:r>
                <a:rPr lang="en-US" sz="900" b="1"/>
                <a:t>Conference Call</a:t>
              </a:r>
            </a:p>
            <a:p>
              <a:pPr algn="ctr"/>
              <a:r>
                <a:rPr lang="en-US" sz="900" b="1"/>
                <a:t>AGA/NGA/MEA/SGA</a:t>
              </a:r>
            </a:p>
          </p:txBody>
        </p:sp>
      </p:grpSp>
      <p:sp>
        <p:nvSpPr>
          <p:cNvPr id="11283" name="TextBox 11282">
            <a:extLst>
              <a:ext uri="{FF2B5EF4-FFF2-40B4-BE49-F238E27FC236}">
                <a16:creationId xmlns:a16="http://schemas.microsoft.com/office/drawing/2014/main" id="{825B75D1-5125-E020-761B-452CA34A374A}"/>
              </a:ext>
            </a:extLst>
          </p:cNvPr>
          <p:cNvSpPr txBox="1"/>
          <p:nvPr/>
        </p:nvSpPr>
        <p:spPr>
          <a:xfrm>
            <a:off x="7410958" y="3803595"/>
            <a:ext cx="1733042" cy="2031325"/>
          </a:xfrm>
          <a:prstGeom prst="rect">
            <a:avLst/>
          </a:prstGeom>
          <a:noFill/>
        </p:spPr>
        <p:txBody>
          <a:bodyPr wrap="square" rtlCol="0">
            <a:spAutoFit/>
          </a:bodyPr>
          <a:lstStyle/>
          <a:p>
            <a:r>
              <a:rPr lang="en-US" sz="1400">
                <a:solidFill>
                  <a:schemeClr val="tx2"/>
                </a:solidFill>
              </a:rPr>
              <a:t>Requesting Operator will tally all responses and will work out logistical needs with all Responding Operators on what they would like to use</a:t>
            </a:r>
          </a:p>
        </p:txBody>
      </p:sp>
      <p:cxnSp>
        <p:nvCxnSpPr>
          <p:cNvPr id="11285" name="Straight Arrow Connector 11284">
            <a:extLst>
              <a:ext uri="{FF2B5EF4-FFF2-40B4-BE49-F238E27FC236}">
                <a16:creationId xmlns:a16="http://schemas.microsoft.com/office/drawing/2014/main" id="{72A30822-EB7D-0CBA-3126-054B66DE6A21}"/>
              </a:ext>
            </a:extLst>
          </p:cNvPr>
          <p:cNvCxnSpPr>
            <a:cxnSpLocks/>
          </p:cNvCxnSpPr>
          <p:nvPr/>
        </p:nvCxnSpPr>
        <p:spPr>
          <a:xfrm>
            <a:off x="5589672" y="4693035"/>
            <a:ext cx="394067" cy="35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287" name="Straight Arrow Connector 11286">
            <a:extLst>
              <a:ext uri="{FF2B5EF4-FFF2-40B4-BE49-F238E27FC236}">
                <a16:creationId xmlns:a16="http://schemas.microsoft.com/office/drawing/2014/main" id="{F2F0A00A-AFA0-8AC3-F3E7-B66C2D9F33B1}"/>
              </a:ext>
            </a:extLst>
          </p:cNvPr>
          <p:cNvCxnSpPr>
            <a:cxnSpLocks/>
          </p:cNvCxnSpPr>
          <p:nvPr/>
        </p:nvCxnSpPr>
        <p:spPr>
          <a:xfrm>
            <a:off x="6986997" y="4724400"/>
            <a:ext cx="384085"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288" name="Straight Arrow Connector 11287">
            <a:extLst>
              <a:ext uri="{FF2B5EF4-FFF2-40B4-BE49-F238E27FC236}">
                <a16:creationId xmlns:a16="http://schemas.microsoft.com/office/drawing/2014/main" id="{91638BF9-EC92-4098-39FF-79E5FCD9E555}"/>
              </a:ext>
            </a:extLst>
          </p:cNvPr>
          <p:cNvCxnSpPr>
            <a:cxnSpLocks/>
          </p:cNvCxnSpPr>
          <p:nvPr/>
        </p:nvCxnSpPr>
        <p:spPr>
          <a:xfrm>
            <a:off x="4076825" y="2284572"/>
            <a:ext cx="539570" cy="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300561BA-B420-4212-68FB-EB18FA5EC7C9}"/>
              </a:ext>
            </a:extLst>
          </p:cNvPr>
          <p:cNvCxnSpPr>
            <a:cxnSpLocks/>
          </p:cNvCxnSpPr>
          <p:nvPr/>
        </p:nvCxnSpPr>
        <p:spPr>
          <a:xfrm>
            <a:off x="152400" y="2416103"/>
            <a:ext cx="533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5AE2CE-920F-798E-CED5-C9788907FDF0}"/>
              </a:ext>
            </a:extLst>
          </p:cNvPr>
          <p:cNvCxnSpPr>
            <a:cxnSpLocks/>
          </p:cNvCxnSpPr>
          <p:nvPr/>
        </p:nvCxnSpPr>
        <p:spPr>
          <a:xfrm>
            <a:off x="145775" y="4724041"/>
            <a:ext cx="533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blue circle with a white paper with lines on it&#10;&#10;AI-generated content may be incorrect.">
            <a:extLst>
              <a:ext uri="{FF2B5EF4-FFF2-40B4-BE49-F238E27FC236}">
                <a16:creationId xmlns:a16="http://schemas.microsoft.com/office/drawing/2014/main" id="{081D9D67-F0D4-CE91-ED53-57B48A7EE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303" y="4370054"/>
            <a:ext cx="709612" cy="709612"/>
          </a:xfrm>
          <a:prstGeom prst="rect">
            <a:avLst/>
          </a:prstGeom>
        </p:spPr>
      </p:pic>
      <p:pic>
        <p:nvPicPr>
          <p:cNvPr id="15" name="Picture 14" descr="A blue circle with a white paper with lines on it&#10;&#10;AI-generated content may be incorrect.">
            <a:extLst>
              <a:ext uri="{FF2B5EF4-FFF2-40B4-BE49-F238E27FC236}">
                <a16:creationId xmlns:a16="http://schemas.microsoft.com/office/drawing/2014/main" id="{0182F6F4-1E6A-0DE4-7D9E-CDCA4E158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503" y="4217654"/>
            <a:ext cx="709612" cy="709612"/>
          </a:xfrm>
          <a:prstGeom prst="rect">
            <a:avLst/>
          </a:prstGeom>
        </p:spPr>
      </p:pic>
      <p:pic>
        <p:nvPicPr>
          <p:cNvPr id="16" name="Picture 15" descr="A blue circle with a white paper with lines on it&#10;&#10;AI-generated content may be incorrect.">
            <a:extLst>
              <a:ext uri="{FF2B5EF4-FFF2-40B4-BE49-F238E27FC236}">
                <a16:creationId xmlns:a16="http://schemas.microsoft.com/office/drawing/2014/main" id="{015295FD-1918-6B52-1323-8CF577BE2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103" y="4264591"/>
            <a:ext cx="709612" cy="709612"/>
          </a:xfrm>
          <a:prstGeom prst="rect">
            <a:avLst/>
          </a:prstGeom>
        </p:spPr>
      </p:pic>
      <p:pic>
        <p:nvPicPr>
          <p:cNvPr id="17" name="Picture 16" descr="A blue circle with a white paper with lines on it&#10;&#10;AI-generated content may be incorrect.">
            <a:extLst>
              <a:ext uri="{FF2B5EF4-FFF2-40B4-BE49-F238E27FC236}">
                <a16:creationId xmlns:a16="http://schemas.microsoft.com/office/drawing/2014/main" id="{97FE1B16-CF66-D9C4-A617-33BB10842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903" y="4376872"/>
            <a:ext cx="709612" cy="709612"/>
          </a:xfrm>
          <a:prstGeom prst="rect">
            <a:avLst/>
          </a:prstGeom>
        </p:spPr>
      </p:pic>
    </p:spTree>
    <p:extLst>
      <p:ext uri="{BB962C8B-B14F-4D97-AF65-F5344CB8AC3E}">
        <p14:creationId xmlns:p14="http://schemas.microsoft.com/office/powerpoint/2010/main" val="163469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18B40296-68A8-4B30-B07E-D9F2CC898991}"/>
              </a:ext>
            </a:extLst>
          </p:cNvPr>
          <p:cNvSpPr>
            <a:spLocks noChangeArrowheads="1"/>
          </p:cNvSpPr>
          <p:nvPr/>
        </p:nvSpPr>
        <p:spPr bwMode="auto">
          <a:xfrm>
            <a:off x="1905000" y="152400"/>
            <a:ext cx="723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chemeClr val="bg1"/>
                </a:solidFill>
              </a:rPr>
              <a:t>RFA Spreadsheet</a:t>
            </a:r>
          </a:p>
        </p:txBody>
      </p:sp>
      <p:pic>
        <p:nvPicPr>
          <p:cNvPr id="3" name="Picture 2">
            <a:extLst>
              <a:ext uri="{FF2B5EF4-FFF2-40B4-BE49-F238E27FC236}">
                <a16:creationId xmlns:a16="http://schemas.microsoft.com/office/drawing/2014/main" id="{5A1C8EC0-2E69-023A-3366-1C8F5DB660D2}"/>
              </a:ext>
            </a:extLst>
          </p:cNvPr>
          <p:cNvPicPr>
            <a:picLocks noChangeAspect="1"/>
          </p:cNvPicPr>
          <p:nvPr/>
        </p:nvPicPr>
        <p:blipFill>
          <a:blip r:embed="rId3"/>
          <a:stretch>
            <a:fillRect/>
          </a:stretch>
        </p:blipFill>
        <p:spPr>
          <a:xfrm>
            <a:off x="76200" y="1294055"/>
            <a:ext cx="8991600" cy="434320"/>
          </a:xfrm>
          <a:prstGeom prst="rect">
            <a:avLst/>
          </a:prstGeom>
          <a:ln w="22225">
            <a:solidFill>
              <a:schemeClr val="accent1">
                <a:shade val="15000"/>
              </a:schemeClr>
            </a:solidFill>
          </a:ln>
        </p:spPr>
      </p:pic>
      <p:sp>
        <p:nvSpPr>
          <p:cNvPr id="4" name="Speech Bubble: Rectangle with Corners Rounded 3">
            <a:extLst>
              <a:ext uri="{FF2B5EF4-FFF2-40B4-BE49-F238E27FC236}">
                <a16:creationId xmlns:a16="http://schemas.microsoft.com/office/drawing/2014/main" id="{4273A0B8-C8F6-0845-6799-A4289A7A5239}"/>
              </a:ext>
            </a:extLst>
          </p:cNvPr>
          <p:cNvSpPr/>
          <p:nvPr/>
        </p:nvSpPr>
        <p:spPr>
          <a:xfrm>
            <a:off x="152400" y="2628924"/>
            <a:ext cx="1828800" cy="1714476"/>
          </a:xfrm>
          <a:prstGeom prst="wedgeRoundRectCallout">
            <a:avLst>
              <a:gd name="adj1" fmla="val -5105"/>
              <a:gd name="adj2" fmla="val -98461"/>
              <a:gd name="adj3" fmla="val 16667"/>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This Tab gives guidance on RFA Form Process and explanation of Tabs</a:t>
            </a:r>
          </a:p>
        </p:txBody>
      </p:sp>
      <p:sp>
        <p:nvSpPr>
          <p:cNvPr id="5" name="Speech Bubble: Rectangle with Corners Rounded 4">
            <a:extLst>
              <a:ext uri="{FF2B5EF4-FFF2-40B4-BE49-F238E27FC236}">
                <a16:creationId xmlns:a16="http://schemas.microsoft.com/office/drawing/2014/main" id="{2D8373E4-6D43-E3E5-6865-1E53C793E4C0}"/>
              </a:ext>
            </a:extLst>
          </p:cNvPr>
          <p:cNvSpPr/>
          <p:nvPr/>
        </p:nvSpPr>
        <p:spPr>
          <a:xfrm>
            <a:off x="1894438" y="4724400"/>
            <a:ext cx="2057400" cy="1600152"/>
          </a:xfrm>
          <a:prstGeom prst="wedgeRoundRectCallout">
            <a:avLst>
              <a:gd name="adj1" fmla="val -10825"/>
              <a:gd name="adj2" fmla="val -230856"/>
              <a:gd name="adj3" fmla="val 16667"/>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This Tab is filled out by Requesting Company on needs/resources</a:t>
            </a:r>
          </a:p>
        </p:txBody>
      </p:sp>
      <p:sp>
        <p:nvSpPr>
          <p:cNvPr id="6" name="Speech Bubble: Rectangle with Corners Rounded 5">
            <a:extLst>
              <a:ext uri="{FF2B5EF4-FFF2-40B4-BE49-F238E27FC236}">
                <a16:creationId xmlns:a16="http://schemas.microsoft.com/office/drawing/2014/main" id="{E590383A-5C39-823A-01E7-3CDB31B07205}"/>
              </a:ext>
            </a:extLst>
          </p:cNvPr>
          <p:cNvSpPr/>
          <p:nvPr/>
        </p:nvSpPr>
        <p:spPr>
          <a:xfrm>
            <a:off x="2971800" y="2640240"/>
            <a:ext cx="2057400" cy="1779359"/>
          </a:xfrm>
          <a:prstGeom prst="wedgeRoundRectCallout">
            <a:avLst>
              <a:gd name="adj1" fmla="val 3256"/>
              <a:gd name="adj2" fmla="val -99877"/>
              <a:gd name="adj3" fmla="val 16667"/>
            </a:avLst>
          </a:prstGeom>
          <a:solidFill>
            <a:srgbClr val="82CC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This Tab is filled out by Responding Company on what they can provide</a:t>
            </a:r>
          </a:p>
        </p:txBody>
      </p:sp>
      <p:sp>
        <p:nvSpPr>
          <p:cNvPr id="7" name="Speech Bubble: Rectangle with Corners Rounded 6">
            <a:extLst>
              <a:ext uri="{FF2B5EF4-FFF2-40B4-BE49-F238E27FC236}">
                <a16:creationId xmlns:a16="http://schemas.microsoft.com/office/drawing/2014/main" id="{988FD248-C940-571E-8F69-058ECB3AA246}"/>
              </a:ext>
            </a:extLst>
          </p:cNvPr>
          <p:cNvSpPr/>
          <p:nvPr/>
        </p:nvSpPr>
        <p:spPr>
          <a:xfrm>
            <a:off x="4648200" y="4495800"/>
            <a:ext cx="3505200" cy="1905000"/>
          </a:xfrm>
          <a:prstGeom prst="wedgeRoundRectCallout">
            <a:avLst>
              <a:gd name="adj1" fmla="val -26963"/>
              <a:gd name="adj2" fmla="val -193977"/>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This Tab is filled out by Responding Company listing personnel/equipment/services they can provide when the commitment is made as to what they can provide</a:t>
            </a:r>
          </a:p>
        </p:txBody>
      </p:sp>
      <p:sp>
        <p:nvSpPr>
          <p:cNvPr id="8" name="Speech Bubble: Rectangle with Corners Rounded 7">
            <a:extLst>
              <a:ext uri="{FF2B5EF4-FFF2-40B4-BE49-F238E27FC236}">
                <a16:creationId xmlns:a16="http://schemas.microsoft.com/office/drawing/2014/main" id="{185E816F-98CC-9A3A-5100-8B09C4458A28}"/>
              </a:ext>
            </a:extLst>
          </p:cNvPr>
          <p:cNvSpPr/>
          <p:nvPr/>
        </p:nvSpPr>
        <p:spPr>
          <a:xfrm>
            <a:off x="6223502" y="2628924"/>
            <a:ext cx="2463297" cy="1600152"/>
          </a:xfrm>
          <a:prstGeom prst="wedgeRoundRectCallout">
            <a:avLst>
              <a:gd name="adj1" fmla="val -8780"/>
              <a:gd name="adj2" fmla="val -102987"/>
              <a:gd name="adj3" fmla="val 16667"/>
            </a:avLst>
          </a:prstGeom>
          <a:solidFill>
            <a:srgbClr val="D1B2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2"/>
                </a:solidFill>
              </a:rPr>
              <a:t>Helpful Tool (Only if needed) to calculate manpower needed for Shutdown/Relight</a:t>
            </a:r>
          </a:p>
        </p:txBody>
      </p:sp>
    </p:spTree>
    <p:extLst>
      <p:ext uri="{BB962C8B-B14F-4D97-AF65-F5344CB8AC3E}">
        <p14:creationId xmlns:p14="http://schemas.microsoft.com/office/powerpoint/2010/main" val="3038889752"/>
      </p:ext>
    </p:extLst>
  </p:cSld>
  <p:clrMapOvr>
    <a:masterClrMapping/>
  </p:clrMapOvr>
</p:sld>
</file>

<file path=ppt/theme/theme1.xml><?xml version="1.0" encoding="utf-8"?>
<a:theme xmlns:a="http://schemas.openxmlformats.org/drawingml/2006/main" name="N&amp;A 1">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 &amp; A Standard 1">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B566C86424034FA6DD12A4BF1C3195" ma:contentTypeVersion="13" ma:contentTypeDescription="Create a new document." ma:contentTypeScope="" ma:versionID="03e27112a848e7f38b540b4bad5df731">
  <xsd:schema xmlns:xsd="http://www.w3.org/2001/XMLSchema" xmlns:xs="http://www.w3.org/2001/XMLSchema" xmlns:p="http://schemas.microsoft.com/office/2006/metadata/properties" xmlns:ns2="f0bbbd38-b363-4c63-bfbd-378e0ebd4ff1" xmlns:ns3="59c81e77-f7a5-489f-83ff-75bd8ae27131" targetNamespace="http://schemas.microsoft.com/office/2006/metadata/properties" ma:root="true" ma:fieldsID="c1785404aa7b225f4e23539458eb85db" ns2:_="" ns3:_="">
    <xsd:import namespace="f0bbbd38-b363-4c63-bfbd-378e0ebd4ff1"/>
    <xsd:import namespace="59c81e77-f7a5-489f-83ff-75bd8ae271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bbd38-b363-4c63-bfbd-378e0ebd4f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d75243-efea-48d9-812b-454fa4c2992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81e77-f7a5-489f-83ff-75bd8ae2713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5df557-7a87-4690-8af1-a43890170af6}" ma:internalName="TaxCatchAll" ma:showField="CatchAllData" ma:web="59c81e77-f7a5-489f-83ff-75bd8ae27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0bbbd38-b363-4c63-bfbd-378e0ebd4ff1">
      <Terms xmlns="http://schemas.microsoft.com/office/infopath/2007/PartnerControls"/>
    </lcf76f155ced4ddcb4097134ff3c332f>
    <TaxCatchAll xmlns="59c81e77-f7a5-489f-83ff-75bd8ae271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C39267-780A-4805-A190-3563A1254831}"/>
</file>

<file path=customXml/itemProps2.xml><?xml version="1.0" encoding="utf-8"?>
<ds:datastoreItem xmlns:ds="http://schemas.openxmlformats.org/officeDocument/2006/customXml" ds:itemID="{23133040-4E5B-4BF2-BB75-D67368AF03F8}">
  <ds:schemaRefs>
    <ds:schemaRef ds:uri="59c81e77-f7a5-489f-83ff-75bd8ae27131"/>
    <ds:schemaRef ds:uri="a433be04-1063-452b-9ab8-ba06373cb7cb"/>
    <ds:schemaRef ds:uri="b08b2d54-cf22-41f7-b1eb-84bf20a15c28"/>
    <ds:schemaRef ds:uri="c421e983-0452-4584-bdaf-4c17a28a07ce"/>
    <ds:schemaRef ds:uri="f0bbbd38-b363-4c63-bfbd-378e0ebd4f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66585F-29C4-48F2-A043-CCD0D5112A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N&amp;A 1</Template>
  <Application>Microsoft Office PowerPoint</Application>
  <PresentationFormat>On-screen Show (4:3)</PresentationFormat>
  <Slides>20</Slides>
  <Notes>18</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N&amp;A 1</vt:lpstr>
      <vt:lpstr>1_N &amp; A Standard 1</vt:lpstr>
      <vt:lpstr>Jan 1,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revision>1</cp:revision>
  <cp:lastPrinted>2020-09-18T17:58:45Z</cp:lastPrinted>
  <dcterms:created xsi:type="dcterms:W3CDTF">2007-11-26T20:01:54Z</dcterms:created>
  <dcterms:modified xsi:type="dcterms:W3CDTF">2025-10-21T16:29:24Z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0x01010023B566C86424034FA6DD12A4BF1C3195</vt:lpwstr>
  </property>
  <property fmtid="{D5CDD505-2E9C-101B-9397-08002B2CF9AE}" pid="3" name="RevIMBCS">
    <vt:lpwstr>11;#COR-114 Departmental Planning and Operations Records|f1151f0a-519b-4a4f-acdf-616f5bd97c1d</vt:lpwstr>
  </property>
  <property fmtid="{D5CDD505-2E9C-101B-9397-08002B2CF9AE}" pid="4" name="MediaServiceImageTags">
    <vt:lpwstr/>
  </property>
</Properties>
</file>